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799263" cy="9929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1" roundtripDataSignature="AMtx7mi27gmIFzR8iH2ZDbVGkJchc/KlW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2E76C55-62E1-4242-A60C-76E712702756}">
  <a:tblStyle styleId="{02E76C55-62E1-4242-A60C-76E712702756}" styleName="Table_0">
    <a:wholeTbl>
      <a:tcTxStyle b="off" i="off">
        <a:font>
          <a:latin typeface="Trebuchet MS"/>
          <a:ea typeface="Trebuchet MS"/>
          <a:cs typeface="Trebuchet MS"/>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EF4E7"/>
          </a:solidFill>
        </a:fill>
      </a:tcStyle>
    </a:wholeTbl>
    <a:band1H>
      <a:tcTxStyle b="off" i="off"/>
      <a:tcStyle>
        <a:tcBdr/>
        <a:fill>
          <a:solidFill>
            <a:srgbClr val="DBE9CB"/>
          </a:solidFill>
        </a:fill>
      </a:tcStyle>
    </a:band1H>
    <a:band2H>
      <a:tcTxStyle b="off" i="off"/>
      <a:tcStyle>
        <a:tcBdr/>
      </a:tcStyle>
    </a:band2H>
    <a:band1V>
      <a:tcTxStyle b="off" i="off"/>
      <a:tcStyle>
        <a:tcBdr/>
        <a:fill>
          <a:solidFill>
            <a:srgbClr val="DBE9CB"/>
          </a:solidFill>
        </a:fill>
      </a:tcStyle>
    </a:band1V>
    <a:band2V>
      <a:tcTxStyle b="off" i="off"/>
      <a:tcStyle>
        <a:tcBdr/>
      </a:tcStyle>
    </a:band2V>
    <a:lastCol>
      <a:tcTxStyle b="on" i="off">
        <a:font>
          <a:latin typeface="Trebuchet MS"/>
          <a:ea typeface="Trebuchet MS"/>
          <a:cs typeface="Trebuchet MS"/>
        </a:font>
        <a:schemeClr val="lt1"/>
      </a:tcTxStyle>
      <a:tcStyle>
        <a:tcBdr/>
        <a:fill>
          <a:solidFill>
            <a:schemeClr val="accent1"/>
          </a:solidFill>
        </a:fill>
      </a:tcStyle>
    </a:lastCol>
    <a:firstCol>
      <a:tcTxStyle b="on" i="off">
        <a:font>
          <a:latin typeface="Trebuchet MS"/>
          <a:ea typeface="Trebuchet MS"/>
          <a:cs typeface="Trebuchet MS"/>
        </a:font>
        <a:schemeClr val="lt1"/>
      </a:tcTxStyle>
      <a:tcStyle>
        <a:tcBdr/>
        <a:fill>
          <a:solidFill>
            <a:schemeClr val="accent1"/>
          </a:solidFill>
        </a:fill>
      </a:tcStyle>
    </a:firstCol>
    <a:lastRow>
      <a:tcTxStyle b="on" i="off">
        <a:font>
          <a:latin typeface="Trebuchet MS"/>
          <a:ea typeface="Trebuchet MS"/>
          <a:cs typeface="Trebuchet MS"/>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Trebuchet MS"/>
          <a:ea typeface="Trebuchet MS"/>
          <a:cs typeface="Trebuchet MS"/>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3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31"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425" y="744725"/>
            <a:ext cx="4533050" cy="37236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1: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1: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2: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2: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3: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3: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4: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4: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5: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9" name="Google Shape;169;p5: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5" name="Google Shape;175;p6: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1" name="Google Shape;181;p7: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8: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p8: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9: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9: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0: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0" name="Google Shape;200;p10: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1: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6" name="Google Shape;206;p11: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12: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2" name="Google Shape;212;p12: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3: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7" name="Google Shape;267;p13: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4: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3" name="Google Shape;273;p14: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5: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9" name="Google Shape;279;p15: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16: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16: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23: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1" name="Google Shape;291;p23: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36: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9" name="Google Shape;299;p36: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g13ae6eb8d74_0_3: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8" name="Google Shape;308;g13ae6eb8d74_0_3:notes"/>
          <p:cNvSpPr txBox="1">
            <a:spLocks noGrp="1"/>
          </p:cNvSpPr>
          <p:nvPr>
            <p:ph type="body" idx="1"/>
          </p:nvPr>
        </p:nvSpPr>
        <p:spPr>
          <a:xfrm>
            <a:off x="679925" y="4716650"/>
            <a:ext cx="5439300" cy="4468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g13ae6eb8d74_0_51: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4" name="Google Shape;314;g13ae6eb8d74_0_51:notes"/>
          <p:cNvSpPr txBox="1">
            <a:spLocks noGrp="1"/>
          </p:cNvSpPr>
          <p:nvPr>
            <p:ph type="body" idx="1"/>
          </p:nvPr>
        </p:nvSpPr>
        <p:spPr>
          <a:xfrm>
            <a:off x="679925" y="4716650"/>
            <a:ext cx="5439300" cy="4468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42: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9" name="Google Shape;349;p42: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p32: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5" name="Google Shape;395;p32: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43: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43: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0"/>
        <p:cNvGrpSpPr/>
        <p:nvPr/>
      </p:nvGrpSpPr>
      <p:grpSpPr>
        <a:xfrm>
          <a:off x="0" y="0"/>
          <a:ext cx="0" cy="0"/>
          <a:chOff x="0" y="0"/>
          <a:chExt cx="0" cy="0"/>
        </a:xfrm>
      </p:grpSpPr>
      <p:sp>
        <p:nvSpPr>
          <p:cNvPr id="411" name="Google Shape;411;p44: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2" name="Google Shape;412;p44: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p45:notes"/>
          <p:cNvSpPr txBox="1">
            <a:spLocks noGrp="1"/>
          </p:cNvSpPr>
          <p:nvPr>
            <p:ph type="body" idx="1"/>
          </p:nvPr>
        </p:nvSpPr>
        <p:spPr>
          <a:xfrm>
            <a:off x="679925" y="4716650"/>
            <a:ext cx="5439400" cy="44684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7" name="Google Shape;417;p45:notes"/>
          <p:cNvSpPr>
            <a:spLocks noGrp="1" noRot="1" noChangeAspect="1"/>
          </p:cNvSpPr>
          <p:nvPr>
            <p:ph type="sldImg" idx="2"/>
          </p:nvPr>
        </p:nvSpPr>
        <p:spPr>
          <a:xfrm>
            <a:off x="90488" y="744538"/>
            <a:ext cx="6618287" cy="37242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2"/>
        <p:cNvGrpSpPr/>
        <p:nvPr/>
      </p:nvGrpSpPr>
      <p:grpSpPr>
        <a:xfrm>
          <a:off x="0" y="0"/>
          <a:ext cx="0" cy="0"/>
          <a:chOff x="0" y="0"/>
          <a:chExt cx="0" cy="0"/>
        </a:xfrm>
      </p:grpSpPr>
      <p:grpSp>
        <p:nvGrpSpPr>
          <p:cNvPr id="23" name="Google Shape;23;p48"/>
          <p:cNvGrpSpPr/>
          <p:nvPr/>
        </p:nvGrpSpPr>
        <p:grpSpPr>
          <a:xfrm>
            <a:off x="0" y="-8467"/>
            <a:ext cx="12192000" cy="6866467"/>
            <a:chOff x="0" y="-8467"/>
            <a:chExt cx="12192000" cy="6866467"/>
          </a:xfrm>
        </p:grpSpPr>
        <p:cxnSp>
          <p:nvCxnSpPr>
            <p:cNvPr id="24" name="Google Shape;24;p48"/>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25" name="Google Shape;25;p48"/>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26" name="Google Shape;26;p48"/>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27" name="Google Shape;27;p48"/>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48"/>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9" name="Google Shape;29;p48"/>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411"/>
              </a:srgbClr>
            </a:solidFill>
            <a:ln>
              <a:noFill/>
            </a:ln>
          </p:spPr>
        </p:sp>
        <p:sp>
          <p:nvSpPr>
            <p:cNvPr id="30" name="Google Shape;30;p48"/>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411"/>
              </a:srgbClr>
            </a:solidFill>
            <a:ln>
              <a:noFill/>
            </a:ln>
          </p:spPr>
        </p:sp>
        <p:sp>
          <p:nvSpPr>
            <p:cNvPr id="31" name="Google Shape;31;p48"/>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32" name="Google Shape;32;p48"/>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48"/>
            <p:cNvSpPr/>
            <p:nvPr/>
          </p:nvSpPr>
          <p:spPr>
            <a:xfrm rot="10800000">
              <a:off x="0" y="0"/>
              <a:ext cx="842596" cy="5666154"/>
            </a:xfrm>
            <a:prstGeom prst="triangle">
              <a:avLst>
                <a:gd name="adj" fmla="val 100000"/>
              </a:avLst>
            </a:prstGeom>
            <a:solidFill>
              <a:schemeClr val="accent1">
                <a:alpha val="84313"/>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4" name="Google Shape;34;p48"/>
          <p:cNvSpPr txBox="1">
            <a:spLocks noGrp="1"/>
          </p:cNvSpPr>
          <p:nvPr>
            <p:ph type="ctrTitle"/>
          </p:nvPr>
        </p:nvSpPr>
        <p:spPr>
          <a:xfrm>
            <a:off x="1507067" y="2404534"/>
            <a:ext cx="7766936"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Clr>
                <a:schemeClr val="accent1"/>
              </a:buClr>
              <a:buSzPts val="5400"/>
              <a:buFont typeface="Trebuchet MS"/>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8"/>
          <p:cNvSpPr txBox="1">
            <a:spLocks noGrp="1"/>
          </p:cNvSpPr>
          <p:nvPr>
            <p:ph type="subTitle" idx="1"/>
          </p:nvPr>
        </p:nvSpPr>
        <p:spPr>
          <a:xfrm>
            <a:off x="1507067" y="4050833"/>
            <a:ext cx="7766936" cy="1096899"/>
          </a:xfrm>
          <a:prstGeom prst="rect">
            <a:avLst/>
          </a:prstGeom>
          <a:noFill/>
          <a:ln>
            <a:noFill/>
          </a:ln>
        </p:spPr>
        <p:txBody>
          <a:bodyPr spcFirstLastPara="1" wrap="square" lIns="91425" tIns="45700" rIns="91425" bIns="45700" anchor="t" anchorCtr="0">
            <a:norm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36" name="Google Shape;36;p4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4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9"/>
        <p:cNvGrpSpPr/>
        <p:nvPr/>
      </p:nvGrpSpPr>
      <p:grpSpPr>
        <a:xfrm>
          <a:off x="0" y="0"/>
          <a:ext cx="0" cy="0"/>
          <a:chOff x="0" y="0"/>
          <a:chExt cx="0" cy="0"/>
        </a:xfrm>
      </p:grpSpPr>
      <p:sp>
        <p:nvSpPr>
          <p:cNvPr id="40" name="Google Shape;40;p49"/>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49"/>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2" name="Google Shape;42;p4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4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4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5"/>
        <p:cNvGrpSpPr/>
        <p:nvPr/>
      </p:nvGrpSpPr>
      <p:grpSpPr>
        <a:xfrm>
          <a:off x="0" y="0"/>
          <a:ext cx="0" cy="0"/>
          <a:chOff x="0" y="0"/>
          <a:chExt cx="0" cy="0"/>
        </a:xfrm>
      </p:grpSpPr>
      <p:sp>
        <p:nvSpPr>
          <p:cNvPr id="46" name="Google Shape;46;p50"/>
          <p:cNvSpPr txBox="1">
            <a:spLocks noGrp="1"/>
          </p:cNvSpPr>
          <p:nvPr>
            <p:ph type="title"/>
          </p:nvPr>
        </p:nvSpPr>
        <p:spPr>
          <a:xfrm>
            <a:off x="677335" y="2700867"/>
            <a:ext cx="8596668" cy="1826581"/>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000"/>
              <a:buFont typeface="Trebuchet MS"/>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50"/>
          <p:cNvSpPr txBox="1">
            <a:spLocks noGrp="1"/>
          </p:cNvSpPr>
          <p:nvPr>
            <p:ph type="body" idx="1"/>
          </p:nvPr>
        </p:nvSpPr>
        <p:spPr>
          <a:xfrm>
            <a:off x="677335" y="4527448"/>
            <a:ext cx="8596668" cy="8604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48" name="Google Shape;48;p5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5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1"/>
        <p:cNvGrpSpPr/>
        <p:nvPr/>
      </p:nvGrpSpPr>
      <p:grpSpPr>
        <a:xfrm>
          <a:off x="0" y="0"/>
          <a:ext cx="0" cy="0"/>
          <a:chOff x="0" y="0"/>
          <a:chExt cx="0" cy="0"/>
        </a:xfrm>
      </p:grpSpPr>
      <p:sp>
        <p:nvSpPr>
          <p:cNvPr id="52" name="Google Shape;52;p51"/>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51"/>
          <p:cNvSpPr txBox="1">
            <a:spLocks noGrp="1"/>
          </p:cNvSpPr>
          <p:nvPr>
            <p:ph type="body" idx="1"/>
          </p:nvPr>
        </p:nvSpPr>
        <p:spPr>
          <a:xfrm>
            <a:off x="677334" y="2160589"/>
            <a:ext cx="4184035"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4" name="Google Shape;54;p51"/>
          <p:cNvSpPr txBox="1">
            <a:spLocks noGrp="1"/>
          </p:cNvSpPr>
          <p:nvPr>
            <p:ph type="body" idx="2"/>
          </p:nvPr>
        </p:nvSpPr>
        <p:spPr>
          <a:xfrm>
            <a:off x="5089970" y="2160589"/>
            <a:ext cx="4184034"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5" name="Google Shape;55;p5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5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5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3600"/>
              <a:buFont typeface="Trebuchet MS"/>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2"/>
          <p:cNvSpPr txBox="1">
            <a:spLocks noGrp="1"/>
          </p:cNvSpPr>
          <p:nvPr>
            <p:ph type="body" idx="1"/>
          </p:nvPr>
        </p:nvSpPr>
        <p:spPr>
          <a:xfrm>
            <a:off x="675745" y="2160983"/>
            <a:ext cx="4185623"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1" name="Google Shape;61;p52"/>
          <p:cNvSpPr txBox="1">
            <a:spLocks noGrp="1"/>
          </p:cNvSpPr>
          <p:nvPr>
            <p:ph type="body" idx="2"/>
          </p:nvPr>
        </p:nvSpPr>
        <p:spPr>
          <a:xfrm>
            <a:off x="675745" y="2737245"/>
            <a:ext cx="4185623"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2" name="Google Shape;62;p52"/>
          <p:cNvSpPr txBox="1">
            <a:spLocks noGrp="1"/>
          </p:cNvSpPr>
          <p:nvPr>
            <p:ph type="body" idx="3"/>
          </p:nvPr>
        </p:nvSpPr>
        <p:spPr>
          <a:xfrm>
            <a:off x="5088383" y="2160983"/>
            <a:ext cx="418561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63" name="Google Shape;63;p52"/>
          <p:cNvSpPr txBox="1">
            <a:spLocks noGrp="1"/>
          </p:cNvSpPr>
          <p:nvPr>
            <p:ph type="body" idx="4"/>
          </p:nvPr>
        </p:nvSpPr>
        <p:spPr>
          <a:xfrm>
            <a:off x="5088384" y="2737245"/>
            <a:ext cx="4185617"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4" name="Google Shape;64;p5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5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5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7"/>
        <p:cNvGrpSpPr/>
        <p:nvPr/>
      </p:nvGrpSpPr>
      <p:grpSpPr>
        <a:xfrm>
          <a:off x="0" y="0"/>
          <a:ext cx="0" cy="0"/>
          <a:chOff x="0" y="0"/>
          <a:chExt cx="0" cy="0"/>
        </a:xfrm>
      </p:grpSpPr>
      <p:sp>
        <p:nvSpPr>
          <p:cNvPr id="68" name="Google Shape;68;p53"/>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5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5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2"/>
        <p:cNvGrpSpPr/>
        <p:nvPr/>
      </p:nvGrpSpPr>
      <p:grpSpPr>
        <a:xfrm>
          <a:off x="0" y="0"/>
          <a:ext cx="0" cy="0"/>
          <a:chOff x="0" y="0"/>
          <a:chExt cx="0" cy="0"/>
        </a:xfrm>
      </p:grpSpPr>
      <p:sp>
        <p:nvSpPr>
          <p:cNvPr id="73" name="Google Shape;73;p54"/>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54"/>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54"/>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6"/>
        <p:cNvGrpSpPr/>
        <p:nvPr/>
      </p:nvGrpSpPr>
      <p:grpSpPr>
        <a:xfrm>
          <a:off x="0" y="0"/>
          <a:ext cx="0" cy="0"/>
          <a:chOff x="0" y="0"/>
          <a:chExt cx="0" cy="0"/>
        </a:xfrm>
      </p:grpSpPr>
      <p:sp>
        <p:nvSpPr>
          <p:cNvPr id="77" name="Google Shape;77;p55"/>
          <p:cNvSpPr txBox="1">
            <a:spLocks noGrp="1"/>
          </p:cNvSpPr>
          <p:nvPr>
            <p:ph type="title"/>
          </p:nvPr>
        </p:nvSpPr>
        <p:spPr>
          <a:xfrm>
            <a:off x="677334" y="1498604"/>
            <a:ext cx="3854528"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000"/>
              <a:buFont typeface="Trebuchet MS"/>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55"/>
          <p:cNvSpPr txBox="1">
            <a:spLocks noGrp="1"/>
          </p:cNvSpPr>
          <p:nvPr>
            <p:ph type="body" idx="1"/>
          </p:nvPr>
        </p:nvSpPr>
        <p:spPr>
          <a:xfrm>
            <a:off x="4760461" y="514924"/>
            <a:ext cx="4513541"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9" name="Google Shape;79;p55"/>
          <p:cNvSpPr txBox="1">
            <a:spLocks noGrp="1"/>
          </p:cNvSpPr>
          <p:nvPr>
            <p:ph type="body" idx="2"/>
          </p:nvPr>
        </p:nvSpPr>
        <p:spPr>
          <a:xfrm>
            <a:off x="677334" y="2777069"/>
            <a:ext cx="3854528"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1120"/>
              <a:buNone/>
              <a:defRPr sz="1400"/>
            </a:lvl2pPr>
            <a:lvl3pPr marL="1371600" lvl="2" indent="-228600" algn="l">
              <a:lnSpc>
                <a:spcPct val="100000"/>
              </a:lnSpc>
              <a:spcBef>
                <a:spcPts val="1000"/>
              </a:spcBef>
              <a:spcAft>
                <a:spcPts val="0"/>
              </a:spcAft>
              <a:buSzPts val="960"/>
              <a:buNone/>
              <a:defRPr sz="1200"/>
            </a:lvl3pPr>
            <a:lvl4pPr marL="1828800" lvl="3" indent="-228600" algn="l">
              <a:lnSpc>
                <a:spcPct val="100000"/>
              </a:lnSpc>
              <a:spcBef>
                <a:spcPts val="1000"/>
              </a:spcBef>
              <a:spcAft>
                <a:spcPts val="0"/>
              </a:spcAft>
              <a:buSzPts val="800"/>
              <a:buNone/>
              <a:defRPr sz="1000"/>
            </a:lvl4pPr>
            <a:lvl5pPr marL="2286000" lvl="4" indent="-228600" algn="l">
              <a:lnSpc>
                <a:spcPct val="100000"/>
              </a:lnSpc>
              <a:spcBef>
                <a:spcPts val="1000"/>
              </a:spcBef>
              <a:spcAft>
                <a:spcPts val="0"/>
              </a:spcAft>
              <a:buSzPts val="800"/>
              <a:buNone/>
              <a:defRPr sz="1000"/>
            </a:lvl5pPr>
            <a:lvl6pPr marL="2743200" lvl="5" indent="-228600" algn="l">
              <a:lnSpc>
                <a:spcPct val="100000"/>
              </a:lnSpc>
              <a:spcBef>
                <a:spcPts val="1000"/>
              </a:spcBef>
              <a:spcAft>
                <a:spcPts val="0"/>
              </a:spcAft>
              <a:buSzPts val="800"/>
              <a:buNone/>
              <a:defRPr sz="1000"/>
            </a:lvl6pPr>
            <a:lvl7pPr marL="3200400" lvl="6" indent="-228600" algn="l">
              <a:lnSpc>
                <a:spcPct val="100000"/>
              </a:lnSpc>
              <a:spcBef>
                <a:spcPts val="1000"/>
              </a:spcBef>
              <a:spcAft>
                <a:spcPts val="0"/>
              </a:spcAft>
              <a:buSzPts val="800"/>
              <a:buNone/>
              <a:defRPr sz="1000"/>
            </a:lvl7pPr>
            <a:lvl8pPr marL="3657600" lvl="7" indent="-228600" algn="l">
              <a:lnSpc>
                <a:spcPct val="100000"/>
              </a:lnSpc>
              <a:spcBef>
                <a:spcPts val="1000"/>
              </a:spcBef>
              <a:spcAft>
                <a:spcPts val="0"/>
              </a:spcAft>
              <a:buSzPts val="800"/>
              <a:buNone/>
              <a:defRPr sz="1000"/>
            </a:lvl8pPr>
            <a:lvl9pPr marL="4114800" lvl="8" indent="-228600" algn="l">
              <a:lnSpc>
                <a:spcPct val="100000"/>
              </a:lnSpc>
              <a:spcBef>
                <a:spcPts val="1000"/>
              </a:spcBef>
              <a:spcAft>
                <a:spcPts val="0"/>
              </a:spcAft>
              <a:buSzPts val="800"/>
              <a:buNone/>
              <a:defRPr sz="1000"/>
            </a:lvl9pPr>
          </a:lstStyle>
          <a:p>
            <a:endParaRPr/>
          </a:p>
        </p:txBody>
      </p:sp>
      <p:sp>
        <p:nvSpPr>
          <p:cNvPr id="80" name="Google Shape;80;p55"/>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55"/>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55"/>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3"/>
        <p:cNvGrpSpPr/>
        <p:nvPr/>
      </p:nvGrpSpPr>
      <p:grpSpPr>
        <a:xfrm>
          <a:off x="0" y="0"/>
          <a:ext cx="0" cy="0"/>
          <a:chOff x="0" y="0"/>
          <a:chExt cx="0" cy="0"/>
        </a:xfrm>
      </p:grpSpPr>
      <p:sp>
        <p:nvSpPr>
          <p:cNvPr id="84" name="Google Shape;84;p56"/>
          <p:cNvSpPr txBox="1">
            <a:spLocks noGrp="1"/>
          </p:cNvSpPr>
          <p:nvPr>
            <p:ph type="title"/>
          </p:nvPr>
        </p:nvSpPr>
        <p:spPr>
          <a:xfrm>
            <a:off x="677334" y="4800600"/>
            <a:ext cx="8596667"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2400"/>
              <a:buFont typeface="Trebuchet MS"/>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56"/>
          <p:cNvSpPr>
            <a:spLocks noGrp="1"/>
          </p:cNvSpPr>
          <p:nvPr>
            <p:ph type="pic" idx="2"/>
          </p:nvPr>
        </p:nvSpPr>
        <p:spPr>
          <a:xfrm>
            <a:off x="677334" y="609600"/>
            <a:ext cx="8596668" cy="3845718"/>
          </a:xfrm>
          <a:prstGeom prst="rect">
            <a:avLst/>
          </a:prstGeom>
          <a:noFill/>
          <a:ln>
            <a:noFill/>
          </a:ln>
        </p:spPr>
      </p:sp>
      <p:sp>
        <p:nvSpPr>
          <p:cNvPr id="86" name="Google Shape;86;p56"/>
          <p:cNvSpPr txBox="1">
            <a:spLocks noGrp="1"/>
          </p:cNvSpPr>
          <p:nvPr>
            <p:ph type="body" idx="1"/>
          </p:nvPr>
        </p:nvSpPr>
        <p:spPr>
          <a:xfrm>
            <a:off x="677334" y="5367338"/>
            <a:ext cx="8596667"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87" name="Google Shape;87;p56"/>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56"/>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56"/>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0"/>
        <p:cNvGrpSpPr/>
        <p:nvPr/>
      </p:nvGrpSpPr>
      <p:grpSpPr>
        <a:xfrm>
          <a:off x="0" y="0"/>
          <a:ext cx="0" cy="0"/>
          <a:chOff x="0" y="0"/>
          <a:chExt cx="0" cy="0"/>
        </a:xfrm>
      </p:grpSpPr>
      <p:sp>
        <p:nvSpPr>
          <p:cNvPr id="91" name="Google Shape;91;p57"/>
          <p:cNvSpPr txBox="1">
            <a:spLocks noGrp="1"/>
          </p:cNvSpPr>
          <p:nvPr>
            <p:ph type="title"/>
          </p:nvPr>
        </p:nvSpPr>
        <p:spPr>
          <a:xfrm>
            <a:off x="677335" y="609600"/>
            <a:ext cx="8596668"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7"/>
          <p:cNvSpPr txBox="1">
            <a:spLocks noGrp="1"/>
          </p:cNvSpPr>
          <p:nvPr>
            <p:ph type="body" idx="1"/>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93" name="Google Shape;93;p5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4" name="Google Shape;94;p5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5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6"/>
        <p:cNvGrpSpPr/>
        <p:nvPr/>
      </p:nvGrpSpPr>
      <p:grpSpPr>
        <a:xfrm>
          <a:off x="0" y="0"/>
          <a:ext cx="0" cy="0"/>
          <a:chOff x="0" y="0"/>
          <a:chExt cx="0" cy="0"/>
        </a:xfrm>
      </p:grpSpPr>
      <p:sp>
        <p:nvSpPr>
          <p:cNvPr id="97" name="Google Shape;97;p58"/>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58"/>
          <p:cNvSpPr txBox="1">
            <a:spLocks noGrp="1"/>
          </p:cNvSpPr>
          <p:nvPr>
            <p:ph type="body" idx="1"/>
          </p:nvPr>
        </p:nvSpPr>
        <p:spPr>
          <a:xfrm>
            <a:off x="1366139" y="3632200"/>
            <a:ext cx="7224524" cy="381000"/>
          </a:xfrm>
          <a:prstGeom prst="rect">
            <a:avLst/>
          </a:prstGeom>
          <a:noFill/>
          <a:ln>
            <a:noFill/>
          </a:ln>
        </p:spPr>
        <p:txBody>
          <a:bodyPr spcFirstLastPara="1" wrap="square" lIns="91425" tIns="45700" rIns="91425" bIns="45700" anchor="ctr" anchorCtr="0">
            <a:noAutofit/>
          </a:bodyPr>
          <a:lstStyle>
            <a:lvl1pPr marL="457200" lvl="0" indent="-228600" algn="l">
              <a:lnSpc>
                <a:spcPct val="100000"/>
              </a:lnSpc>
              <a:spcBef>
                <a:spcPts val="1000"/>
              </a:spcBef>
              <a:spcAft>
                <a:spcPts val="0"/>
              </a:spcAft>
              <a:buSzPts val="1280"/>
              <a:buFont typeface="Trebuchet MS"/>
              <a:buNone/>
              <a:defRPr sz="1600">
                <a:solidFill>
                  <a:srgbClr val="7F7F7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99" name="Google Shape;99;p58"/>
          <p:cNvSpPr txBox="1">
            <a:spLocks noGrp="1"/>
          </p:cNvSpPr>
          <p:nvPr>
            <p:ph type="body" idx="2"/>
          </p:nvPr>
        </p:nvSpPr>
        <p:spPr>
          <a:xfrm>
            <a:off x="677335" y="4470400"/>
            <a:ext cx="8596668"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0" name="Google Shape;100;p58"/>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1" name="Google Shape;101;p58"/>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58"/>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03" name="Google Shape;103;p58"/>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BFE47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04" name="Google Shape;104;p58"/>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BFE471"/>
                </a:solidFill>
                <a:latin typeface="Arial"/>
                <a:ea typeface="Arial"/>
                <a:cs typeface="Arial"/>
                <a:sym typeface="Arial"/>
              </a:rPr>
              <a:t>”</a:t>
            </a:r>
            <a:endParaRPr sz="1800" b="0" i="0" u="none" strike="noStrike" cap="none">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5"/>
        <p:cNvGrpSpPr/>
        <p:nvPr/>
      </p:nvGrpSpPr>
      <p:grpSpPr>
        <a:xfrm>
          <a:off x="0" y="0"/>
          <a:ext cx="0" cy="0"/>
          <a:chOff x="0" y="0"/>
          <a:chExt cx="0" cy="0"/>
        </a:xfrm>
      </p:grpSpPr>
      <p:sp>
        <p:nvSpPr>
          <p:cNvPr id="106" name="Google Shape;106;p59"/>
          <p:cNvSpPr txBox="1">
            <a:spLocks noGrp="1"/>
          </p:cNvSpPr>
          <p:nvPr>
            <p:ph type="title"/>
          </p:nvPr>
        </p:nvSpPr>
        <p:spPr>
          <a:xfrm>
            <a:off x="677335" y="1931988"/>
            <a:ext cx="8596668"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59"/>
          <p:cNvSpPr txBox="1">
            <a:spLocks noGrp="1"/>
          </p:cNvSpPr>
          <p:nvPr>
            <p:ph type="body" idx="1"/>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08" name="Google Shape;108;p59"/>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59"/>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59"/>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1"/>
        <p:cNvGrpSpPr/>
        <p:nvPr/>
      </p:nvGrpSpPr>
      <p:grpSpPr>
        <a:xfrm>
          <a:off x="0" y="0"/>
          <a:ext cx="0" cy="0"/>
          <a:chOff x="0" y="0"/>
          <a:chExt cx="0" cy="0"/>
        </a:xfrm>
      </p:grpSpPr>
      <p:sp>
        <p:nvSpPr>
          <p:cNvPr id="112" name="Google Shape;112;p60"/>
          <p:cNvSpPr txBox="1">
            <a:spLocks noGrp="1"/>
          </p:cNvSpPr>
          <p:nvPr>
            <p:ph type="title"/>
          </p:nvPr>
        </p:nvSpPr>
        <p:spPr>
          <a:xfrm>
            <a:off x="931334" y="609600"/>
            <a:ext cx="8094134"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60"/>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rgbClr val="3F3F3F"/>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14" name="Google Shape;114;p60"/>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15" name="Google Shape;115;p60"/>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60"/>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60"/>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
        <p:nvSpPr>
          <p:cNvPr id="118" name="Google Shape;118;p60"/>
          <p:cNvSpPr txBox="1"/>
          <p:nvPr/>
        </p:nvSpPr>
        <p:spPr>
          <a:xfrm>
            <a:off x="541870" y="790378"/>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BFE47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119" name="Google Shape;119;p60"/>
          <p:cNvSpPr txBox="1"/>
          <p:nvPr/>
        </p:nvSpPr>
        <p:spPr>
          <a:xfrm>
            <a:off x="8893011" y="2886556"/>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8000"/>
              <a:buFont typeface="Arial"/>
              <a:buNone/>
            </a:pPr>
            <a:r>
              <a:rPr lang="en-GB" sz="8000" b="0" i="0" u="none" strike="noStrike" cap="none">
                <a:solidFill>
                  <a:srgbClr val="BFE471"/>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0"/>
        <p:cNvGrpSpPr/>
        <p:nvPr/>
      </p:nvGrpSpPr>
      <p:grpSpPr>
        <a:xfrm>
          <a:off x="0" y="0"/>
          <a:ext cx="0" cy="0"/>
          <a:chOff x="0" y="0"/>
          <a:chExt cx="0" cy="0"/>
        </a:xfrm>
      </p:grpSpPr>
      <p:sp>
        <p:nvSpPr>
          <p:cNvPr id="121" name="Google Shape;121;p61"/>
          <p:cNvSpPr txBox="1">
            <a:spLocks noGrp="1"/>
          </p:cNvSpPr>
          <p:nvPr>
            <p:ph type="title"/>
          </p:nvPr>
        </p:nvSpPr>
        <p:spPr>
          <a:xfrm>
            <a:off x="685799" y="609600"/>
            <a:ext cx="8588203"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4400"/>
              <a:buFont typeface="Trebuchet MS"/>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61"/>
          <p:cNvSpPr txBox="1">
            <a:spLocks noGrp="1"/>
          </p:cNvSpPr>
          <p:nvPr>
            <p:ph type="body" idx="1"/>
          </p:nvPr>
        </p:nvSpPr>
        <p:spPr>
          <a:xfrm>
            <a:off x="677332" y="4013200"/>
            <a:ext cx="8596669"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23" name="Google Shape;123;p61"/>
          <p:cNvSpPr txBox="1">
            <a:spLocks noGrp="1"/>
          </p:cNvSpPr>
          <p:nvPr>
            <p:ph type="body" idx="2"/>
          </p:nvPr>
        </p:nvSpPr>
        <p:spPr>
          <a:xfrm>
            <a:off x="677335" y="4527448"/>
            <a:ext cx="8596668"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4" name="Google Shape;124;p61"/>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61"/>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61"/>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27"/>
        <p:cNvGrpSpPr/>
        <p:nvPr/>
      </p:nvGrpSpPr>
      <p:grpSpPr>
        <a:xfrm>
          <a:off x="0" y="0"/>
          <a:ext cx="0" cy="0"/>
          <a:chOff x="0" y="0"/>
          <a:chExt cx="0" cy="0"/>
        </a:xfrm>
      </p:grpSpPr>
      <p:sp>
        <p:nvSpPr>
          <p:cNvPr id="128" name="Google Shape;128;p62"/>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62"/>
          <p:cNvSpPr txBox="1">
            <a:spLocks noGrp="1"/>
          </p:cNvSpPr>
          <p:nvPr>
            <p:ph type="body" idx="1"/>
          </p:nvPr>
        </p:nvSpPr>
        <p:spPr>
          <a:xfrm rot="5400000">
            <a:off x="3035281" y="-197358"/>
            <a:ext cx="3880773" cy="8596668"/>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0" name="Google Shape;130;p62"/>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1" name="Google Shape;131;p62"/>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62"/>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3"/>
        <p:cNvGrpSpPr/>
        <p:nvPr/>
      </p:nvGrpSpPr>
      <p:grpSpPr>
        <a:xfrm>
          <a:off x="0" y="0"/>
          <a:ext cx="0" cy="0"/>
          <a:chOff x="0" y="0"/>
          <a:chExt cx="0" cy="0"/>
        </a:xfrm>
      </p:grpSpPr>
      <p:sp>
        <p:nvSpPr>
          <p:cNvPr id="134" name="Google Shape;134;p63"/>
          <p:cNvSpPr txBox="1">
            <a:spLocks noGrp="1"/>
          </p:cNvSpPr>
          <p:nvPr>
            <p:ph type="title"/>
          </p:nvPr>
        </p:nvSpPr>
        <p:spPr>
          <a:xfrm rot="5400000">
            <a:off x="5994319" y="2582953"/>
            <a:ext cx="5251451" cy="1304743"/>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Clr>
                <a:schemeClr val="accen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63"/>
          <p:cNvSpPr txBox="1">
            <a:spLocks noGrp="1"/>
          </p:cNvSpPr>
          <p:nvPr>
            <p:ph type="body" idx="1"/>
          </p:nvPr>
        </p:nvSpPr>
        <p:spPr>
          <a:xfrm rot="5400000">
            <a:off x="1581685" y="-294750"/>
            <a:ext cx="5251450" cy="7060150"/>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36" name="Google Shape;136;p63"/>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7" name="Google Shape;137;p63"/>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63"/>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0D0D"/>
        </a:solidFill>
        <a:effectLst/>
      </p:bgPr>
    </p:bg>
    <p:spTree>
      <p:nvGrpSpPr>
        <p:cNvPr id="1" name="Shape 5"/>
        <p:cNvGrpSpPr/>
        <p:nvPr/>
      </p:nvGrpSpPr>
      <p:grpSpPr>
        <a:xfrm>
          <a:off x="0" y="0"/>
          <a:ext cx="0" cy="0"/>
          <a:chOff x="0" y="0"/>
          <a:chExt cx="0" cy="0"/>
        </a:xfrm>
      </p:grpSpPr>
      <p:grpSp>
        <p:nvGrpSpPr>
          <p:cNvPr id="6" name="Google Shape;6;p47"/>
          <p:cNvGrpSpPr/>
          <p:nvPr/>
        </p:nvGrpSpPr>
        <p:grpSpPr>
          <a:xfrm>
            <a:off x="0" y="-8467"/>
            <a:ext cx="12192000" cy="6866467"/>
            <a:chOff x="0" y="-8467"/>
            <a:chExt cx="12192000" cy="6866467"/>
          </a:xfrm>
        </p:grpSpPr>
        <p:cxnSp>
          <p:nvCxnSpPr>
            <p:cNvPr id="7" name="Google Shape;7;p47"/>
            <p:cNvCxnSpPr/>
            <p:nvPr/>
          </p:nvCxnSpPr>
          <p:spPr>
            <a:xfrm>
              <a:off x="9371012" y="0"/>
              <a:ext cx="1219200" cy="6858000"/>
            </a:xfrm>
            <a:prstGeom prst="straightConnector1">
              <a:avLst/>
            </a:prstGeom>
            <a:noFill/>
            <a:ln w="9525" cap="flat" cmpd="sng">
              <a:solidFill>
                <a:srgbClr val="BFBFBF"/>
              </a:solidFill>
              <a:prstDash val="solid"/>
              <a:round/>
              <a:headEnd type="none" w="sm" len="sm"/>
              <a:tailEnd type="none" w="sm" len="sm"/>
            </a:ln>
          </p:spPr>
        </p:cxnSp>
        <p:cxnSp>
          <p:nvCxnSpPr>
            <p:cNvPr id="8" name="Google Shape;8;p47"/>
            <p:cNvCxnSpPr/>
            <p:nvPr/>
          </p:nvCxnSpPr>
          <p:spPr>
            <a:xfrm flipH="1">
              <a:off x="7425267" y="3681413"/>
              <a:ext cx="4763558" cy="3176587"/>
            </a:xfrm>
            <a:prstGeom prst="straightConnector1">
              <a:avLst/>
            </a:prstGeom>
            <a:noFill/>
            <a:ln w="9525" cap="flat" cmpd="sng">
              <a:solidFill>
                <a:srgbClr val="D8D8D8"/>
              </a:solidFill>
              <a:prstDash val="solid"/>
              <a:round/>
              <a:headEnd type="none" w="sm" len="sm"/>
              <a:tailEnd type="none" w="sm" len="sm"/>
            </a:ln>
          </p:spPr>
        </p:cxnSp>
        <p:sp>
          <p:nvSpPr>
            <p:cNvPr id="9" name="Google Shape;9;p47"/>
            <p:cNvSpPr/>
            <p:nvPr/>
          </p:nvSpPr>
          <p:spPr>
            <a:xfrm>
              <a:off x="9181476" y="-8467"/>
              <a:ext cx="3007349" cy="6866467"/>
            </a:xfrm>
            <a:custGeom>
              <a:avLst/>
              <a:gdLst/>
              <a:ahLst/>
              <a:cxnLst/>
              <a:rect l="l" t="t" r="r" b="b"/>
              <a:pathLst>
                <a:path w="3007349" h="6866467" extrusionOk="0">
                  <a:moveTo>
                    <a:pt x="2045532" y="0"/>
                  </a:moveTo>
                  <a:lnTo>
                    <a:pt x="3007349" y="0"/>
                  </a:lnTo>
                  <a:lnTo>
                    <a:pt x="3007349" y="6866467"/>
                  </a:lnTo>
                  <a:lnTo>
                    <a:pt x="0" y="6866467"/>
                  </a:lnTo>
                  <a:lnTo>
                    <a:pt x="2045532" y="0"/>
                  </a:lnTo>
                  <a:close/>
                </a:path>
              </a:pathLst>
            </a:custGeom>
            <a:solidFill>
              <a:schemeClr val="accent1">
                <a:alpha val="29411"/>
              </a:schemeClr>
            </a:solidFill>
            <a:ln>
              <a:noFill/>
            </a:ln>
          </p:spPr>
        </p:sp>
        <p:sp>
          <p:nvSpPr>
            <p:cNvPr id="10" name="Google Shape;10;p47"/>
            <p:cNvSpPr/>
            <p:nvPr/>
          </p:nvSpPr>
          <p:spPr>
            <a:xfrm>
              <a:off x="9603442" y="-8467"/>
              <a:ext cx="2588558" cy="6866467"/>
            </a:xfrm>
            <a:custGeom>
              <a:avLst/>
              <a:gdLst/>
              <a:ahLst/>
              <a:cxnLst/>
              <a:rect l="l" t="t" r="r" b="b"/>
              <a:pathLst>
                <a:path w="2573311" h="6866467" extrusionOk="0">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47"/>
            <p:cNvSpPr/>
            <p:nvPr/>
          </p:nvSpPr>
          <p:spPr>
            <a:xfrm>
              <a:off x="8932333" y="3048000"/>
              <a:ext cx="3259667" cy="3810000"/>
            </a:xfrm>
            <a:prstGeom prst="triangle">
              <a:avLst>
                <a:gd name="adj" fmla="val 100000"/>
              </a:avLst>
            </a:prstGeom>
            <a:solidFill>
              <a:schemeClr val="accent2">
                <a:alpha val="71372"/>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47"/>
            <p:cNvSpPr/>
            <p:nvPr/>
          </p:nvSpPr>
          <p:spPr>
            <a:xfrm>
              <a:off x="9334500" y="-8467"/>
              <a:ext cx="2854326" cy="6866467"/>
            </a:xfrm>
            <a:custGeom>
              <a:avLst/>
              <a:gdLst/>
              <a:ahLst/>
              <a:cxnLst/>
              <a:rect l="l" t="t" r="r" b="b"/>
              <a:pathLst>
                <a:path w="2858013" h="6866467" extrusionOk="0">
                  <a:moveTo>
                    <a:pt x="0" y="0"/>
                  </a:moveTo>
                  <a:lnTo>
                    <a:pt x="2858013" y="0"/>
                  </a:lnTo>
                  <a:lnTo>
                    <a:pt x="2858013" y="6866467"/>
                  </a:lnTo>
                  <a:lnTo>
                    <a:pt x="2473942" y="6866467"/>
                  </a:lnTo>
                  <a:lnTo>
                    <a:pt x="0" y="0"/>
                  </a:lnTo>
                  <a:close/>
                </a:path>
              </a:pathLst>
            </a:custGeom>
            <a:solidFill>
              <a:srgbClr val="3F7818">
                <a:alpha val="69411"/>
              </a:srgbClr>
            </a:solidFill>
            <a:ln>
              <a:noFill/>
            </a:ln>
          </p:spPr>
        </p:sp>
        <p:sp>
          <p:nvSpPr>
            <p:cNvPr id="13" name="Google Shape;13;p47"/>
            <p:cNvSpPr/>
            <p:nvPr/>
          </p:nvSpPr>
          <p:spPr>
            <a:xfrm>
              <a:off x="10898730" y="-8467"/>
              <a:ext cx="1290094" cy="6866467"/>
            </a:xfrm>
            <a:custGeom>
              <a:avLst/>
              <a:gdLst/>
              <a:ahLst/>
              <a:cxnLst/>
              <a:rect l="l" t="t" r="r" b="b"/>
              <a:pathLst>
                <a:path w="1290094" h="6858000" extrusionOk="0">
                  <a:moveTo>
                    <a:pt x="1019735" y="0"/>
                  </a:moveTo>
                  <a:lnTo>
                    <a:pt x="1290094" y="0"/>
                  </a:lnTo>
                  <a:lnTo>
                    <a:pt x="1290094" y="6858000"/>
                  </a:lnTo>
                  <a:lnTo>
                    <a:pt x="0" y="6858000"/>
                  </a:lnTo>
                  <a:lnTo>
                    <a:pt x="1019735" y="0"/>
                  </a:lnTo>
                  <a:close/>
                </a:path>
              </a:pathLst>
            </a:custGeom>
            <a:solidFill>
              <a:srgbClr val="BFE471">
                <a:alpha val="69411"/>
              </a:srgbClr>
            </a:solidFill>
            <a:ln>
              <a:noFill/>
            </a:ln>
          </p:spPr>
        </p:sp>
        <p:sp>
          <p:nvSpPr>
            <p:cNvPr id="14" name="Google Shape;14;p47"/>
            <p:cNvSpPr/>
            <p:nvPr/>
          </p:nvSpPr>
          <p:spPr>
            <a:xfrm>
              <a:off x="10938999" y="-8467"/>
              <a:ext cx="1249825" cy="6866467"/>
            </a:xfrm>
            <a:custGeom>
              <a:avLst/>
              <a:gdLst/>
              <a:ahLst/>
              <a:cxnLst/>
              <a:rect l="l" t="t" r="r" b="b"/>
              <a:pathLst>
                <a:path w="1249825" h="6858000" extrusionOk="0">
                  <a:moveTo>
                    <a:pt x="0" y="0"/>
                  </a:moveTo>
                  <a:lnTo>
                    <a:pt x="1249825" y="0"/>
                  </a:lnTo>
                  <a:lnTo>
                    <a:pt x="1249825" y="6858000"/>
                  </a:lnTo>
                  <a:lnTo>
                    <a:pt x="1109382" y="6858000"/>
                  </a:lnTo>
                  <a:lnTo>
                    <a:pt x="0" y="0"/>
                  </a:lnTo>
                  <a:close/>
                </a:path>
              </a:pathLst>
            </a:custGeom>
            <a:solidFill>
              <a:schemeClr val="accent1">
                <a:alpha val="64313"/>
              </a:schemeClr>
            </a:solidFill>
            <a:ln>
              <a:noFill/>
            </a:ln>
          </p:spPr>
        </p:sp>
        <p:sp>
          <p:nvSpPr>
            <p:cNvPr id="15" name="Google Shape;15;p47"/>
            <p:cNvSpPr/>
            <p:nvPr/>
          </p:nvSpPr>
          <p:spPr>
            <a:xfrm>
              <a:off x="10371666" y="3589867"/>
              <a:ext cx="1817159" cy="3268133"/>
            </a:xfrm>
            <a:prstGeom prst="triangle">
              <a:avLst>
                <a:gd name="adj" fmla="val 100000"/>
              </a:avLst>
            </a:prstGeom>
            <a:solidFill>
              <a:schemeClr val="accent1">
                <a:alpha val="8000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6" name="Google Shape;16;p47"/>
            <p:cNvSpPr/>
            <p:nvPr/>
          </p:nvSpPr>
          <p:spPr>
            <a:xfrm>
              <a:off x="0" y="4013200"/>
              <a:ext cx="448733" cy="2844800"/>
            </a:xfrm>
            <a:prstGeom prst="triangle">
              <a:avLst>
                <a:gd name="adj" fmla="val 0"/>
              </a:avLst>
            </a:prstGeom>
            <a:solidFill>
              <a:schemeClr val="accent1">
                <a:alpha val="84313"/>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7" name="Google Shape;17;p47"/>
          <p:cNvSpPr txBox="1">
            <a:spLocks noGrp="1"/>
          </p:cNvSpPr>
          <p:nvPr>
            <p:ph type="title"/>
          </p:nvPr>
        </p:nvSpPr>
        <p:spPr>
          <a:xfrm>
            <a:off x="677334" y="609600"/>
            <a:ext cx="8596668" cy="1320800"/>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0"/>
              </a:spcBef>
              <a:spcAft>
                <a:spcPts val="0"/>
              </a:spcAft>
              <a:buClr>
                <a:schemeClr val="accent1"/>
              </a:buClr>
              <a:buSzPts val="3600"/>
              <a:buFont typeface="Trebuchet MS"/>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18" name="Google Shape;18;p47"/>
          <p:cNvSpPr txBox="1">
            <a:spLocks noGrp="1"/>
          </p:cNvSpPr>
          <p:nvPr>
            <p:ph type="body" idx="1"/>
          </p:nvPr>
        </p:nvSpPr>
        <p:spPr>
          <a:xfrm>
            <a:off x="677334" y="2160589"/>
            <a:ext cx="8596668" cy="3880773"/>
          </a:xfrm>
          <a:prstGeom prst="rect">
            <a:avLst/>
          </a:prstGeom>
          <a:noFill/>
          <a:ln>
            <a:noFill/>
          </a:ln>
        </p:spPr>
        <p:txBody>
          <a:bodyPr spcFirstLastPara="1" wrap="square" lIns="91425" tIns="45700" rIns="91425" bIns="45700" anchor="t" anchorCtr="0">
            <a:norm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3F3F3F"/>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3F3F3F"/>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Symbols"/>
              <a:buChar char="►"/>
              <a:defRPr sz="1400" b="0" i="0" u="none" strike="noStrike" cap="none">
                <a:solidFill>
                  <a:srgbClr val="3F3F3F"/>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47"/>
          <p:cNvSpPr txBox="1">
            <a:spLocks noGrp="1"/>
          </p:cNvSpPr>
          <p:nvPr>
            <p:ph type="dt" idx="10"/>
          </p:nvPr>
        </p:nvSpPr>
        <p:spPr>
          <a:xfrm>
            <a:off x="7205133" y="6041362"/>
            <a:ext cx="911939"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47"/>
          <p:cNvSpPr txBox="1">
            <a:spLocks noGrp="1"/>
          </p:cNvSpPr>
          <p:nvPr>
            <p:ph type="ftr" idx="11"/>
          </p:nvPr>
        </p:nvSpPr>
        <p:spPr>
          <a:xfrm>
            <a:off x="677334" y="6041362"/>
            <a:ext cx="62976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900" b="0" i="0" u="none" strike="noStrike" cap="none">
                <a:solidFill>
                  <a:srgbClr val="888888"/>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47"/>
          <p:cNvSpPr txBox="1">
            <a:spLocks noGrp="1"/>
          </p:cNvSpPr>
          <p:nvPr>
            <p:ph type="sldNum" idx="12"/>
          </p:nvPr>
        </p:nvSpPr>
        <p:spPr>
          <a:xfrm>
            <a:off x="8590663" y="6041362"/>
            <a:ext cx="683339"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rgbClr val="000000"/>
              </a:buClr>
              <a:buSzPts val="900"/>
              <a:buFont typeface="Arial"/>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1"/>
          <p:cNvSpPr txBox="1">
            <a:spLocks noGrp="1"/>
          </p:cNvSpPr>
          <p:nvPr>
            <p:ph type="ctrTitle"/>
          </p:nvPr>
        </p:nvSpPr>
        <p:spPr>
          <a:xfrm>
            <a:off x="1754300" y="4446975"/>
            <a:ext cx="8448600" cy="1646400"/>
          </a:xfrm>
          <a:prstGeom prst="rect">
            <a:avLst/>
          </a:prstGeom>
          <a:noFill/>
          <a:ln>
            <a:noFill/>
          </a:ln>
        </p:spPr>
        <p:txBody>
          <a:bodyPr spcFirstLastPara="1" wrap="square" lIns="91425" tIns="45700" rIns="91425" bIns="45700" anchor="b" anchorCtr="0">
            <a:noAutofit/>
          </a:bodyPr>
          <a:lstStyle/>
          <a:p>
            <a:pPr marL="0" lvl="0" indent="0" algn="ctr" rtl="0">
              <a:lnSpc>
                <a:spcPct val="100000"/>
              </a:lnSpc>
              <a:spcBef>
                <a:spcPts val="0"/>
              </a:spcBef>
              <a:spcAft>
                <a:spcPts val="0"/>
              </a:spcAft>
              <a:buClr>
                <a:schemeClr val="lt1"/>
              </a:buClr>
              <a:buSzPts val="8800"/>
              <a:buFont typeface="Trebuchet MS"/>
              <a:buNone/>
            </a:pPr>
            <a:r>
              <a:rPr lang="en-GB" sz="8800">
                <a:solidFill>
                  <a:schemeClr val="lt1"/>
                </a:solidFill>
              </a:rPr>
              <a:t>Llwyncrwn Primary School</a:t>
            </a:r>
            <a:r>
              <a:rPr lang="en-GB"/>
              <a:t/>
            </a:r>
            <a:br>
              <a:rPr lang="en-GB"/>
            </a:br>
            <a:r>
              <a:rPr lang="en-GB"/>
              <a:t/>
            </a:r>
            <a:br>
              <a:rPr lang="en-GB"/>
            </a:br>
            <a:r>
              <a:rPr lang="en-GB"/>
              <a:t>Llais Llwyncrwn - </a:t>
            </a:r>
            <a:endParaRPr/>
          </a:p>
          <a:p>
            <a:pPr marL="0" lvl="0" indent="0" algn="l" rtl="0">
              <a:lnSpc>
                <a:spcPct val="100000"/>
              </a:lnSpc>
              <a:spcBef>
                <a:spcPts val="0"/>
              </a:spcBef>
              <a:spcAft>
                <a:spcPts val="0"/>
              </a:spcAft>
              <a:buClr>
                <a:schemeClr val="lt1"/>
              </a:buClr>
              <a:buSzPts val="8800"/>
              <a:buFont typeface="Trebuchet MS"/>
              <a:buNone/>
            </a:pPr>
            <a:r>
              <a:rPr lang="en-GB"/>
              <a:t> 			Our Curriculum</a:t>
            </a:r>
            <a:endParaRPr/>
          </a:p>
        </p:txBody>
      </p:sp>
      <p:pic>
        <p:nvPicPr>
          <p:cNvPr id="144" name="Google Shape;144;p1"/>
          <p:cNvPicPr preferRelativeResize="0"/>
          <p:nvPr/>
        </p:nvPicPr>
        <p:blipFill rotWithShape="1">
          <a:blip r:embed="rId3">
            <a:alphaModFix/>
          </a:blip>
          <a:srcRect l="7313" t="3945" r="9816" b="7950"/>
          <a:stretch/>
        </p:blipFill>
        <p:spPr>
          <a:xfrm>
            <a:off x="9404021" y="4174699"/>
            <a:ext cx="2580828" cy="2572325"/>
          </a:xfrm>
          <a:prstGeom prst="rect">
            <a:avLst/>
          </a:prstGeom>
          <a:noFill/>
          <a:ln>
            <a:noFill/>
          </a:ln>
        </p:spPr>
      </p:pic>
      <p:grpSp>
        <p:nvGrpSpPr>
          <p:cNvPr id="145" name="Google Shape;145;p1"/>
          <p:cNvGrpSpPr/>
          <p:nvPr/>
        </p:nvGrpSpPr>
        <p:grpSpPr>
          <a:xfrm>
            <a:off x="217175" y="4174700"/>
            <a:ext cx="2451874" cy="2572325"/>
            <a:chOff x="9553175" y="4018350"/>
            <a:chExt cx="2451874" cy="2572325"/>
          </a:xfrm>
        </p:grpSpPr>
        <p:pic>
          <p:nvPicPr>
            <p:cNvPr id="146" name="Google Shape;146;p1"/>
            <p:cNvPicPr preferRelativeResize="0"/>
            <p:nvPr/>
          </p:nvPicPr>
          <p:blipFill rotWithShape="1">
            <a:blip r:embed="rId4">
              <a:alphaModFix/>
            </a:blip>
            <a:srcRect l="66403" t="9784" r="16237" b="66952"/>
            <a:stretch/>
          </p:blipFill>
          <p:spPr>
            <a:xfrm>
              <a:off x="9553175" y="4018350"/>
              <a:ext cx="2451874" cy="2572325"/>
            </a:xfrm>
            <a:prstGeom prst="rect">
              <a:avLst/>
            </a:prstGeom>
            <a:noFill/>
            <a:ln>
              <a:noFill/>
            </a:ln>
          </p:spPr>
        </p:pic>
        <p:pic>
          <p:nvPicPr>
            <p:cNvPr id="147" name="Google Shape;147;p1"/>
            <p:cNvPicPr preferRelativeResize="0"/>
            <p:nvPr/>
          </p:nvPicPr>
          <p:blipFill rotWithShape="1">
            <a:blip r:embed="rId3">
              <a:alphaModFix/>
            </a:blip>
            <a:srcRect l="7317" t="3947" r="9810" b="7947"/>
            <a:stretch/>
          </p:blipFill>
          <p:spPr>
            <a:xfrm>
              <a:off x="10404063" y="5585525"/>
              <a:ext cx="750100" cy="803724"/>
            </a:xfrm>
            <a:prstGeom prst="rect">
              <a:avLst/>
            </a:prstGeom>
            <a:noFill/>
            <a:ln>
              <a:noFill/>
            </a:ln>
          </p:spPr>
        </p:pic>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
          <p:cNvSpPr txBox="1">
            <a:spLocks noGrp="1"/>
          </p:cNvSpPr>
          <p:nvPr>
            <p:ph type="ctrTitle"/>
          </p:nvPr>
        </p:nvSpPr>
        <p:spPr>
          <a:xfrm>
            <a:off x="2659783" y="294640"/>
            <a:ext cx="8308200" cy="12081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Clr>
                <a:schemeClr val="accent1"/>
              </a:buClr>
              <a:buSzPts val="6600"/>
              <a:buFont typeface="Trebuchet MS"/>
              <a:buNone/>
            </a:pPr>
            <a:r>
              <a:rPr lang="en-GB" sz="6600"/>
              <a:t>Mission Statement</a:t>
            </a:r>
            <a:endParaRPr/>
          </a:p>
        </p:txBody>
      </p:sp>
      <p:sp>
        <p:nvSpPr>
          <p:cNvPr id="153" name="Google Shape;153;p2"/>
          <p:cNvSpPr txBox="1">
            <a:spLocks noGrp="1"/>
          </p:cNvSpPr>
          <p:nvPr>
            <p:ph type="subTitle" idx="1"/>
          </p:nvPr>
        </p:nvSpPr>
        <p:spPr>
          <a:xfrm>
            <a:off x="538161" y="1777754"/>
            <a:ext cx="11115676" cy="3657599"/>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SzPts val="3840"/>
              <a:buNone/>
            </a:pPr>
            <a:r>
              <a:rPr lang="en-GB" sz="4800" b="1">
                <a:solidFill>
                  <a:schemeClr val="lt1"/>
                </a:solidFill>
              </a:rPr>
              <a:t>YMLAEN GYDA’N GILYDD</a:t>
            </a:r>
            <a:endParaRPr/>
          </a:p>
          <a:p>
            <a:pPr marL="0" lvl="0" indent="0" algn="ctr" rtl="0">
              <a:lnSpc>
                <a:spcPct val="100000"/>
              </a:lnSpc>
              <a:spcBef>
                <a:spcPts val="1000"/>
              </a:spcBef>
              <a:spcAft>
                <a:spcPts val="0"/>
              </a:spcAft>
              <a:buSzPts val="3840"/>
              <a:buNone/>
            </a:pPr>
            <a:r>
              <a:rPr lang="en-GB" sz="4800" b="1">
                <a:solidFill>
                  <a:schemeClr val="lt1"/>
                </a:solidFill>
              </a:rPr>
              <a:t>-</a:t>
            </a:r>
            <a:endParaRPr/>
          </a:p>
          <a:p>
            <a:pPr marL="0" lvl="0" indent="0" algn="ctr" rtl="0">
              <a:lnSpc>
                <a:spcPct val="100000"/>
              </a:lnSpc>
              <a:spcBef>
                <a:spcPts val="1000"/>
              </a:spcBef>
              <a:spcAft>
                <a:spcPts val="0"/>
              </a:spcAft>
              <a:buSzPts val="3840"/>
              <a:buNone/>
            </a:pPr>
            <a:r>
              <a:rPr lang="en-GB" sz="4800" b="1">
                <a:solidFill>
                  <a:schemeClr val="lt1"/>
                </a:solidFill>
              </a:rPr>
              <a:t>FORWARD TOGETHER</a:t>
            </a:r>
            <a:endParaRPr/>
          </a:p>
          <a:p>
            <a:pPr marL="0" lvl="0" indent="0" algn="r" rtl="0">
              <a:lnSpc>
                <a:spcPct val="100000"/>
              </a:lnSpc>
              <a:spcBef>
                <a:spcPts val="1000"/>
              </a:spcBef>
              <a:spcAft>
                <a:spcPts val="0"/>
              </a:spcAft>
              <a:buSzPts val="1440"/>
              <a:buNone/>
            </a:pPr>
            <a:endParaRPr/>
          </a:p>
        </p:txBody>
      </p:sp>
      <p:pic>
        <p:nvPicPr>
          <p:cNvPr id="154" name="Google Shape;154;p2"/>
          <p:cNvPicPr preferRelativeResize="0"/>
          <p:nvPr/>
        </p:nvPicPr>
        <p:blipFill rotWithShape="1">
          <a:blip r:embed="rId3">
            <a:alphaModFix/>
          </a:blip>
          <a:srcRect l="30895" t="26257" r="35970" b="40491"/>
          <a:stretch/>
        </p:blipFill>
        <p:spPr>
          <a:xfrm>
            <a:off x="3891886" y="4275391"/>
            <a:ext cx="4408227" cy="24870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3"/>
          <p:cNvPicPr preferRelativeResize="0"/>
          <p:nvPr/>
        </p:nvPicPr>
        <p:blipFill rotWithShape="1">
          <a:blip r:embed="rId3">
            <a:alphaModFix/>
          </a:blip>
          <a:srcRect l="31008" t="35416" r="31044" b="23967"/>
          <a:stretch/>
        </p:blipFill>
        <p:spPr>
          <a:xfrm>
            <a:off x="1628166" y="740391"/>
            <a:ext cx="8935668" cy="537721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4"/>
          <p:cNvSpPr txBox="1">
            <a:spLocks noGrp="1"/>
          </p:cNvSpPr>
          <p:nvPr>
            <p:ph type="title"/>
          </p:nvPr>
        </p:nvSpPr>
        <p:spPr>
          <a:xfrm>
            <a:off x="3112400" y="359170"/>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800"/>
              <a:buFont typeface="Trebuchet MS"/>
              <a:buNone/>
            </a:pPr>
            <a:r>
              <a:rPr lang="en-GB" sz="4800"/>
              <a:t>Vision and Values</a:t>
            </a:r>
            <a:endParaRPr/>
          </a:p>
        </p:txBody>
      </p:sp>
      <p:sp>
        <p:nvSpPr>
          <p:cNvPr id="165" name="Google Shape;165;p4"/>
          <p:cNvSpPr txBox="1">
            <a:spLocks noGrp="1"/>
          </p:cNvSpPr>
          <p:nvPr>
            <p:ph type="body" idx="1"/>
          </p:nvPr>
        </p:nvSpPr>
        <p:spPr>
          <a:xfrm>
            <a:off x="372533" y="1488613"/>
            <a:ext cx="7038201" cy="3880773"/>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2240"/>
              <a:buChar char="►"/>
            </a:pPr>
            <a:r>
              <a:rPr lang="en-GB" sz="2800">
                <a:solidFill>
                  <a:schemeClr val="lt1"/>
                </a:solidFill>
              </a:rPr>
              <a:t>Our vision at Llwyncrwn Primary School is: </a:t>
            </a:r>
            <a:endParaRPr/>
          </a:p>
          <a:p>
            <a:pPr marL="0" lvl="0" indent="0" algn="ctr" rtl="0">
              <a:lnSpc>
                <a:spcPct val="100000"/>
              </a:lnSpc>
              <a:spcBef>
                <a:spcPts val="1000"/>
              </a:spcBef>
              <a:spcAft>
                <a:spcPts val="0"/>
              </a:spcAft>
              <a:buSzPts val="2240"/>
              <a:buNone/>
            </a:pPr>
            <a:r>
              <a:rPr lang="en-GB" sz="2800" b="1">
                <a:solidFill>
                  <a:schemeClr val="lt1"/>
                </a:solidFill>
              </a:rPr>
              <a:t>“To be a successful, child-centered school at the heart of our community. We aim to be a school where pupils, staff, governors, parents and carers work actively together, to ensure a rich, inspiring and engaging education; enabling every child to become a life-long learner, aspiring to high standards of achievement in all aspects of their life”. </a:t>
            </a:r>
            <a:endParaRPr/>
          </a:p>
        </p:txBody>
      </p:sp>
      <p:pic>
        <p:nvPicPr>
          <p:cNvPr id="166" name="Google Shape;166;p4"/>
          <p:cNvPicPr preferRelativeResize="0"/>
          <p:nvPr/>
        </p:nvPicPr>
        <p:blipFill rotWithShape="1">
          <a:blip r:embed="rId3">
            <a:alphaModFix/>
          </a:blip>
          <a:srcRect l="63358" t="35814" r="11343" b="24962"/>
          <a:stretch/>
        </p:blipFill>
        <p:spPr>
          <a:xfrm>
            <a:off x="7807025" y="2522560"/>
            <a:ext cx="4012442" cy="37258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5"/>
          <p:cNvSpPr txBox="1">
            <a:spLocks noGrp="1"/>
          </p:cNvSpPr>
          <p:nvPr>
            <p:ph type="title"/>
          </p:nvPr>
        </p:nvSpPr>
        <p:spPr>
          <a:xfrm>
            <a:off x="1476207" y="-10"/>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800"/>
              <a:buFont typeface="Trebuchet MS"/>
              <a:buNone/>
            </a:pPr>
            <a:r>
              <a:rPr lang="en-GB" sz="4800"/>
              <a:t>Croeso i Ysgol Llwyncrwn</a:t>
            </a:r>
            <a:endParaRPr sz="4800"/>
          </a:p>
        </p:txBody>
      </p:sp>
      <p:sp>
        <p:nvSpPr>
          <p:cNvPr id="172" name="Google Shape;172;p5"/>
          <p:cNvSpPr txBox="1">
            <a:spLocks noGrp="1"/>
          </p:cNvSpPr>
          <p:nvPr>
            <p:ph type="body" idx="1"/>
          </p:nvPr>
        </p:nvSpPr>
        <p:spPr>
          <a:xfrm>
            <a:off x="218365" y="764249"/>
            <a:ext cx="9990300" cy="5329500"/>
          </a:xfrm>
          <a:prstGeom prst="rect">
            <a:avLst/>
          </a:prstGeom>
          <a:noFill/>
          <a:ln>
            <a:noFill/>
          </a:ln>
        </p:spPr>
        <p:txBody>
          <a:bodyPr spcFirstLastPara="1" wrap="square" lIns="91425" tIns="45700" rIns="91425" bIns="45700" anchor="t" anchorCtr="0">
            <a:normAutofit fontScale="92500"/>
          </a:bodyPr>
          <a:lstStyle/>
          <a:p>
            <a:pPr marL="342900" lvl="0" indent="-352044" algn="l" rtl="0">
              <a:lnSpc>
                <a:spcPct val="100000"/>
              </a:lnSpc>
              <a:spcBef>
                <a:spcPts val="0"/>
              </a:spcBef>
              <a:spcAft>
                <a:spcPts val="0"/>
              </a:spcAft>
              <a:buSzPts val="1920"/>
              <a:buChar char="►"/>
            </a:pPr>
            <a:r>
              <a:rPr lang="en-GB" sz="2400">
                <a:solidFill>
                  <a:schemeClr val="lt1"/>
                </a:solidFill>
              </a:rPr>
              <a:t>Across all Areas of Learning and Experience (AoLEs), the application of numeracy, literacy and digital competence is robustly planned for. Teachers are expected to plan and deliver engaging and challenging learning experiences pitched appropriately to the learners needs.</a:t>
            </a:r>
            <a:endParaRPr/>
          </a:p>
          <a:p>
            <a:pPr marL="342900" lvl="0" indent="-352044" algn="l" rtl="0">
              <a:lnSpc>
                <a:spcPct val="100000"/>
              </a:lnSpc>
              <a:spcBef>
                <a:spcPts val="1000"/>
              </a:spcBef>
              <a:spcAft>
                <a:spcPts val="0"/>
              </a:spcAft>
              <a:buSzPts val="1920"/>
              <a:buChar char="►"/>
            </a:pPr>
            <a:r>
              <a:rPr lang="en-GB" sz="2400">
                <a:solidFill>
                  <a:schemeClr val="lt1"/>
                </a:solidFill>
              </a:rPr>
              <a:t> In addition to literacy, numeracy and digital competence, teachers plan for incidental Welsh and opportunities to address relationships and sexuality education in line with the new Curriculum for Wales. </a:t>
            </a:r>
            <a:endParaRPr/>
          </a:p>
          <a:p>
            <a:pPr marL="342900" lvl="0" indent="-352044" algn="l" rtl="0">
              <a:lnSpc>
                <a:spcPct val="100000"/>
              </a:lnSpc>
              <a:spcBef>
                <a:spcPts val="1000"/>
              </a:spcBef>
              <a:spcAft>
                <a:spcPts val="0"/>
              </a:spcAft>
              <a:buSzPts val="1920"/>
              <a:buChar char="►"/>
            </a:pPr>
            <a:r>
              <a:rPr lang="en-GB" sz="2400">
                <a:solidFill>
                  <a:schemeClr val="lt1"/>
                </a:solidFill>
              </a:rPr>
              <a:t>Llwyncrwn is an equitable and inclusive school, not only do we want to develop our pupils academically, but believe our role as a school is to also promote our pupils as good citizens in their community; with high levels of well-being and self-esteem too. Well-being permeates all aspects of a pupils time at Llwyncrwn, learners can develop positive, informed behaviours that encourage them both to care for and respect themselves and others. These behaviours support learners’ sense of self-worth, their overall mood, energy levels and confidence.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6"/>
          <p:cNvSpPr txBox="1">
            <a:spLocks noGrp="1"/>
          </p:cNvSpPr>
          <p:nvPr>
            <p:ph type="title"/>
          </p:nvPr>
        </p:nvSpPr>
        <p:spPr>
          <a:xfrm>
            <a:off x="677333" y="352425"/>
            <a:ext cx="8691953"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5400"/>
              <a:buFont typeface="Trebuchet MS"/>
              <a:buNone/>
            </a:pPr>
            <a:r>
              <a:rPr lang="en-GB" sz="5400"/>
              <a:t>Curriculum for Wales 2022</a:t>
            </a:r>
            <a:endParaRPr/>
          </a:p>
        </p:txBody>
      </p:sp>
      <p:sp>
        <p:nvSpPr>
          <p:cNvPr id="178" name="Google Shape;178;p6"/>
          <p:cNvSpPr txBox="1">
            <a:spLocks noGrp="1"/>
          </p:cNvSpPr>
          <p:nvPr>
            <p:ph type="body" idx="1"/>
          </p:nvPr>
        </p:nvSpPr>
        <p:spPr>
          <a:xfrm>
            <a:off x="515408" y="1512889"/>
            <a:ext cx="9105670" cy="4992686"/>
          </a:xfrm>
          <a:prstGeom prst="rect">
            <a:avLst/>
          </a:prstGeom>
          <a:noFill/>
          <a:ln>
            <a:noFill/>
          </a:ln>
        </p:spPr>
        <p:txBody>
          <a:bodyPr spcFirstLastPara="1" wrap="square" lIns="91425" tIns="45700" rIns="91425" bIns="45700" anchor="t" anchorCtr="0">
            <a:normAutofit lnSpcReduction="10000"/>
          </a:bodyPr>
          <a:lstStyle/>
          <a:p>
            <a:pPr marL="342900" lvl="0" indent="-342900" algn="l" rtl="0">
              <a:lnSpc>
                <a:spcPct val="100000"/>
              </a:lnSpc>
              <a:spcBef>
                <a:spcPts val="0"/>
              </a:spcBef>
              <a:spcAft>
                <a:spcPts val="0"/>
              </a:spcAft>
              <a:buSzPts val="1920"/>
              <a:buChar char="►"/>
            </a:pPr>
            <a:r>
              <a:rPr lang="en-GB" sz="2400">
                <a:solidFill>
                  <a:schemeClr val="lt1"/>
                </a:solidFill>
              </a:rPr>
              <a:t>Curriculum for Wales 2022 organises learning around six areas of learning and experience. Each of the areas of learning and experience has been designed to support learners to realise the four purposes of the curriculum. They are intended to promote collaboration and cross-disciplinary school-level curriculum development and design. </a:t>
            </a:r>
            <a:endParaRPr/>
          </a:p>
          <a:p>
            <a:pPr marL="342900" lvl="0" indent="-342900" algn="l" rtl="0">
              <a:lnSpc>
                <a:spcPct val="100000"/>
              </a:lnSpc>
              <a:spcBef>
                <a:spcPts val="1000"/>
              </a:spcBef>
              <a:spcAft>
                <a:spcPts val="0"/>
              </a:spcAft>
              <a:buSzPts val="1920"/>
              <a:buChar char="►"/>
            </a:pPr>
            <a:r>
              <a:rPr lang="en-GB" sz="2400">
                <a:solidFill>
                  <a:schemeClr val="lt1"/>
                </a:solidFill>
              </a:rPr>
              <a:t>All teachers plan for the cross-curricular responsibilities of literacy, numeracy and digital competence to support almost all learning. These are essential for learners to be able to participate successfully and confidently in the modern world.</a:t>
            </a:r>
            <a:endParaRPr/>
          </a:p>
          <a:p>
            <a:pPr marL="342900" lvl="0" indent="-342900" algn="l" rtl="0">
              <a:lnSpc>
                <a:spcPct val="100000"/>
              </a:lnSpc>
              <a:spcBef>
                <a:spcPts val="1000"/>
              </a:spcBef>
              <a:spcAft>
                <a:spcPts val="0"/>
              </a:spcAft>
              <a:buSzPts val="1920"/>
              <a:buChar char="►"/>
            </a:pPr>
            <a:r>
              <a:rPr lang="en-GB" sz="2400">
                <a:solidFill>
                  <a:schemeClr val="lt1"/>
                </a:solidFill>
              </a:rPr>
              <a:t>For more information regarding the Curriculum for Wales 2022 please refer to the Key Information page of our website, under the sub-heading ‘Curriculum For Wales’.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txBox="1">
            <a:spLocks noGrp="1"/>
          </p:cNvSpPr>
          <p:nvPr>
            <p:ph type="title"/>
          </p:nvPr>
        </p:nvSpPr>
        <p:spPr>
          <a:xfrm>
            <a:off x="650830" y="407135"/>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800"/>
              <a:buFont typeface="Trebuchet MS"/>
              <a:buNone/>
            </a:pPr>
            <a:r>
              <a:rPr lang="en-GB" sz="4800"/>
              <a:t>Four Purposes</a:t>
            </a:r>
            <a:endParaRPr/>
          </a:p>
        </p:txBody>
      </p:sp>
      <p:sp>
        <p:nvSpPr>
          <p:cNvPr id="184" name="Google Shape;184;p7"/>
          <p:cNvSpPr txBox="1">
            <a:spLocks noGrp="1"/>
          </p:cNvSpPr>
          <p:nvPr>
            <p:ph type="body" idx="1"/>
          </p:nvPr>
        </p:nvSpPr>
        <p:spPr>
          <a:xfrm>
            <a:off x="275083" y="1488613"/>
            <a:ext cx="7049642" cy="3880773"/>
          </a:xfrm>
          <a:prstGeom prst="rect">
            <a:avLst/>
          </a:prstGeom>
          <a:noFill/>
          <a:ln>
            <a:noFill/>
          </a:ln>
        </p:spPr>
        <p:txBody>
          <a:bodyPr spcFirstLastPara="1" wrap="square" lIns="91425" tIns="45700" rIns="91425" bIns="45700" anchor="t" anchorCtr="0">
            <a:normAutofit fontScale="92500" lnSpcReduction="20000"/>
          </a:bodyPr>
          <a:lstStyle/>
          <a:p>
            <a:pPr marL="342900" lvl="0" indent="-342900" algn="l" rtl="0">
              <a:lnSpc>
                <a:spcPct val="100000"/>
              </a:lnSpc>
              <a:spcBef>
                <a:spcPts val="0"/>
              </a:spcBef>
              <a:spcAft>
                <a:spcPts val="0"/>
              </a:spcAft>
              <a:buSzPct val="80000"/>
              <a:buChar char="►"/>
            </a:pPr>
            <a:r>
              <a:rPr lang="en-GB" sz="2400">
                <a:solidFill>
                  <a:schemeClr val="lt1"/>
                </a:solidFill>
              </a:rPr>
              <a:t>The Four Purposes are at the heart of our new curriculum. They will be the starting point for all decisions on the content and experiences developed as part of the curriculum. </a:t>
            </a:r>
            <a:endParaRPr/>
          </a:p>
          <a:p>
            <a:pPr marL="342900" lvl="0" indent="-230123" algn="l" rtl="0">
              <a:lnSpc>
                <a:spcPct val="100000"/>
              </a:lnSpc>
              <a:spcBef>
                <a:spcPts val="1000"/>
              </a:spcBef>
              <a:spcAft>
                <a:spcPts val="0"/>
              </a:spcAft>
              <a:buSzPct val="80000"/>
              <a:buNone/>
            </a:pPr>
            <a:endParaRPr sz="2400">
              <a:solidFill>
                <a:schemeClr val="lt1"/>
              </a:solidFill>
            </a:endParaRPr>
          </a:p>
          <a:p>
            <a:pPr marL="342900" lvl="0" indent="-342900" algn="l" rtl="0">
              <a:lnSpc>
                <a:spcPct val="100000"/>
              </a:lnSpc>
              <a:spcBef>
                <a:spcPts val="1000"/>
              </a:spcBef>
              <a:spcAft>
                <a:spcPts val="0"/>
              </a:spcAft>
              <a:buSzPct val="80000"/>
              <a:buChar char="►"/>
            </a:pPr>
            <a:r>
              <a:rPr lang="en-GB" sz="2400">
                <a:solidFill>
                  <a:schemeClr val="lt1"/>
                </a:solidFill>
              </a:rPr>
              <a:t>Our Learning Sherriff’s gathered the ideas of children across the school to find out what the Four Purposes meant to our learners. Through pupil voice, it was decided that our school mascot, Dewi the Dragon would represent the Four Purposes. The Learning Sherriff’s developed the Four Purposes in child friendly speak with children throughout our school aiming to ‘Be like Dewi!’. </a:t>
            </a:r>
            <a:endParaRPr/>
          </a:p>
        </p:txBody>
      </p:sp>
      <p:pic>
        <p:nvPicPr>
          <p:cNvPr id="185" name="Google Shape;185;p7"/>
          <p:cNvPicPr preferRelativeResize="0"/>
          <p:nvPr/>
        </p:nvPicPr>
        <p:blipFill rotWithShape="1">
          <a:blip r:embed="rId3">
            <a:alphaModFix/>
          </a:blip>
          <a:srcRect l="50703" t="14166" r="6250" b="11908"/>
          <a:stretch/>
        </p:blipFill>
        <p:spPr>
          <a:xfrm>
            <a:off x="7628109" y="2071224"/>
            <a:ext cx="4449592" cy="429828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pic>
        <p:nvPicPr>
          <p:cNvPr id="190" name="Google Shape;190;p8"/>
          <p:cNvPicPr preferRelativeResize="0"/>
          <p:nvPr/>
        </p:nvPicPr>
        <p:blipFill rotWithShape="1">
          <a:blip r:embed="rId3">
            <a:alphaModFix/>
          </a:blip>
          <a:srcRect l="8431" t="3333" r="58271" b="66806"/>
          <a:stretch/>
        </p:blipFill>
        <p:spPr>
          <a:xfrm>
            <a:off x="2725002" y="438150"/>
            <a:ext cx="6741996" cy="4339908"/>
          </a:xfrm>
          <a:prstGeom prst="rect">
            <a:avLst/>
          </a:prstGeom>
          <a:noFill/>
          <a:ln>
            <a:noFill/>
          </a:ln>
        </p:spPr>
      </p:pic>
      <p:sp>
        <p:nvSpPr>
          <p:cNvPr id="191" name="Google Shape;191;p8"/>
          <p:cNvSpPr/>
          <p:nvPr/>
        </p:nvSpPr>
        <p:spPr>
          <a:xfrm>
            <a:off x="1900236" y="4778058"/>
            <a:ext cx="8391525" cy="20928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1" i="0" u="sng" strike="noStrike" cap="none">
                <a:solidFill>
                  <a:schemeClr val="lt1"/>
                </a:solidFill>
                <a:latin typeface="Trebuchet MS"/>
                <a:ea typeface="Trebuchet MS"/>
                <a:cs typeface="Trebuchet MS"/>
                <a:sym typeface="Trebuchet MS"/>
              </a:rPr>
              <a:t>Enterprising and Creative Contributors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chemeClr val="lt1"/>
                </a:solidFill>
                <a:latin typeface="Trebuchet MS"/>
                <a:ea typeface="Trebuchet MS"/>
                <a:cs typeface="Trebuchet MS"/>
                <a:sym typeface="Trebuchet MS"/>
              </a:rPr>
              <a:t>Dewi enjoys thinking of creative ways to solve challenges. He is a great leader and team player and always gives all his energy and skills to helping his family and Llwyncrwn community.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3200"/>
              <a:buFont typeface="Arial"/>
              <a:buNone/>
            </a:pPr>
            <a:r>
              <a:rPr lang="en-GB" sz="3200" b="1" i="0" u="none" strike="noStrike" cap="none">
                <a:solidFill>
                  <a:schemeClr val="lt1"/>
                </a:solidFill>
                <a:latin typeface="Trebuchet MS"/>
                <a:ea typeface="Trebuchet MS"/>
                <a:cs typeface="Trebuchet MS"/>
                <a:sym typeface="Trebuchet MS"/>
              </a:rPr>
              <a:t>Be like Dewi!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pic>
        <p:nvPicPr>
          <p:cNvPr id="196" name="Google Shape;196;p9"/>
          <p:cNvPicPr preferRelativeResize="0"/>
          <p:nvPr/>
        </p:nvPicPr>
        <p:blipFill rotWithShape="1">
          <a:blip r:embed="rId3">
            <a:alphaModFix/>
          </a:blip>
          <a:srcRect l="58877" t="3285" r="8389" b="66007"/>
          <a:stretch/>
        </p:blipFill>
        <p:spPr>
          <a:xfrm>
            <a:off x="2797866" y="400160"/>
            <a:ext cx="6596268" cy="4441781"/>
          </a:xfrm>
          <a:prstGeom prst="rect">
            <a:avLst/>
          </a:prstGeom>
          <a:noFill/>
          <a:ln>
            <a:noFill/>
          </a:ln>
        </p:spPr>
      </p:pic>
      <p:sp>
        <p:nvSpPr>
          <p:cNvPr id="197" name="Google Shape;197;p9"/>
          <p:cNvSpPr/>
          <p:nvPr/>
        </p:nvSpPr>
        <p:spPr>
          <a:xfrm>
            <a:off x="1900236" y="4954490"/>
            <a:ext cx="8391525" cy="178510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1" i="0" u="sng" strike="noStrike" cap="none">
                <a:solidFill>
                  <a:schemeClr val="lt1"/>
                </a:solidFill>
                <a:latin typeface="Trebuchet MS"/>
                <a:ea typeface="Trebuchet MS"/>
                <a:cs typeface="Trebuchet MS"/>
                <a:sym typeface="Trebuchet MS"/>
              </a:rPr>
              <a:t>Healthy and Confident Individuals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chemeClr val="lt1"/>
                </a:solidFill>
                <a:latin typeface="Trebuchet MS"/>
                <a:ea typeface="Trebuchet MS"/>
                <a:cs typeface="Trebuchet MS"/>
                <a:sym typeface="Trebuchet MS"/>
              </a:rPr>
              <a:t>Dewi is great at overcoming challenges. He is aware of the importance of diet and exercise for both his mental and emotional well-being.</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3200"/>
              <a:buFont typeface="Arial"/>
              <a:buNone/>
            </a:pPr>
            <a:r>
              <a:rPr lang="en-GB" sz="3200" b="1" i="0" u="none" strike="noStrike" cap="none">
                <a:solidFill>
                  <a:schemeClr val="lt1"/>
                </a:solidFill>
                <a:latin typeface="Trebuchet MS"/>
                <a:ea typeface="Trebuchet MS"/>
                <a:cs typeface="Trebuchet MS"/>
                <a:sym typeface="Trebuchet MS"/>
              </a:rPr>
              <a:t>Be like Dewi!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pic>
        <p:nvPicPr>
          <p:cNvPr id="202" name="Google Shape;202;p10"/>
          <p:cNvPicPr preferRelativeResize="0"/>
          <p:nvPr/>
        </p:nvPicPr>
        <p:blipFill rotWithShape="1">
          <a:blip r:embed="rId3">
            <a:alphaModFix/>
          </a:blip>
          <a:srcRect l="9362" t="53333" r="58877" b="16715"/>
          <a:stretch/>
        </p:blipFill>
        <p:spPr>
          <a:xfrm>
            <a:off x="2756730" y="460586"/>
            <a:ext cx="6678540" cy="4520409"/>
          </a:xfrm>
          <a:prstGeom prst="rect">
            <a:avLst/>
          </a:prstGeom>
          <a:noFill/>
          <a:ln>
            <a:noFill/>
          </a:ln>
        </p:spPr>
      </p:pic>
      <p:sp>
        <p:nvSpPr>
          <p:cNvPr id="203" name="Google Shape;203;p10"/>
          <p:cNvSpPr/>
          <p:nvPr/>
        </p:nvSpPr>
        <p:spPr>
          <a:xfrm>
            <a:off x="1900236" y="4980995"/>
            <a:ext cx="8391525" cy="178510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1" i="0" u="sng" strike="noStrike" cap="none">
                <a:solidFill>
                  <a:schemeClr val="lt1"/>
                </a:solidFill>
                <a:latin typeface="Trebuchet MS"/>
                <a:ea typeface="Trebuchet MS"/>
                <a:cs typeface="Trebuchet MS"/>
                <a:sym typeface="Trebuchet MS"/>
              </a:rPr>
              <a:t>Ambitious and Capable Learners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chemeClr val="lt1"/>
                </a:solidFill>
                <a:latin typeface="Trebuchet MS"/>
                <a:ea typeface="Trebuchet MS"/>
                <a:cs typeface="Trebuchet MS"/>
                <a:sym typeface="Trebuchet MS"/>
              </a:rPr>
              <a:t>Dewi enjoys a challenge and helps his famliy to solve problems. He uses his skills to try new things and develops innovative ideas.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3200"/>
              <a:buFont typeface="Arial"/>
              <a:buNone/>
            </a:pPr>
            <a:r>
              <a:rPr lang="en-GB" sz="3200" b="1" i="0" u="none" strike="noStrike" cap="none">
                <a:solidFill>
                  <a:schemeClr val="lt1"/>
                </a:solidFill>
                <a:latin typeface="Trebuchet MS"/>
                <a:ea typeface="Trebuchet MS"/>
                <a:cs typeface="Trebuchet MS"/>
                <a:sym typeface="Trebuchet MS"/>
              </a:rPr>
              <a:t>Be like Dewi!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pic>
        <p:nvPicPr>
          <p:cNvPr id="208" name="Google Shape;208;p11"/>
          <p:cNvPicPr preferRelativeResize="0"/>
          <p:nvPr/>
        </p:nvPicPr>
        <p:blipFill rotWithShape="1">
          <a:blip r:embed="rId3">
            <a:alphaModFix/>
          </a:blip>
          <a:srcRect l="59016" t="52947" r="10194" b="15748"/>
          <a:stretch/>
        </p:blipFill>
        <p:spPr>
          <a:xfrm>
            <a:off x="3001615" y="334171"/>
            <a:ext cx="6188765" cy="4516125"/>
          </a:xfrm>
          <a:prstGeom prst="rect">
            <a:avLst/>
          </a:prstGeom>
          <a:noFill/>
          <a:ln>
            <a:noFill/>
          </a:ln>
        </p:spPr>
      </p:pic>
      <p:sp>
        <p:nvSpPr>
          <p:cNvPr id="209" name="Google Shape;209;p11"/>
          <p:cNvSpPr/>
          <p:nvPr/>
        </p:nvSpPr>
        <p:spPr>
          <a:xfrm>
            <a:off x="1900234" y="4850296"/>
            <a:ext cx="8391525" cy="209288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000"/>
              <a:buFont typeface="Arial"/>
              <a:buNone/>
            </a:pPr>
            <a:r>
              <a:rPr lang="en-GB" sz="2000" b="1" i="0" u="sng" strike="noStrike" cap="none">
                <a:solidFill>
                  <a:schemeClr val="lt1"/>
                </a:solidFill>
                <a:latin typeface="Trebuchet MS"/>
                <a:ea typeface="Trebuchet MS"/>
                <a:cs typeface="Trebuchet MS"/>
                <a:sym typeface="Trebuchet MS"/>
              </a:rPr>
              <a:t>Ethical and Informed Citizens</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chemeClr val="lt1"/>
                </a:solidFill>
                <a:latin typeface="Trebuchet MS"/>
                <a:ea typeface="Trebuchet MS"/>
                <a:cs typeface="Trebuchet MS"/>
                <a:sym typeface="Trebuchet MS"/>
              </a:rPr>
              <a:t>Dewi is aware of the needs of his community and the surroundings he lives in. He is a respectful and knowledgeable dragon who respects the rights, actions and cultures of all the creatures in the community.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Trebuchet MS"/>
              <a:ea typeface="Trebuchet MS"/>
              <a:cs typeface="Trebuchet MS"/>
              <a:sym typeface="Trebuchet MS"/>
            </a:endParaRPr>
          </a:p>
          <a:p>
            <a:pPr marL="0" marR="0" lvl="0" indent="0" algn="ctr" rtl="0">
              <a:lnSpc>
                <a:spcPct val="100000"/>
              </a:lnSpc>
              <a:spcBef>
                <a:spcPts val="0"/>
              </a:spcBef>
              <a:spcAft>
                <a:spcPts val="0"/>
              </a:spcAft>
              <a:buClr>
                <a:srgbClr val="000000"/>
              </a:buClr>
              <a:buSzPts val="3200"/>
              <a:buFont typeface="Arial"/>
              <a:buNone/>
            </a:pPr>
            <a:r>
              <a:rPr lang="en-GB" sz="3200" b="1" i="0" u="none" strike="noStrike" cap="none">
                <a:solidFill>
                  <a:schemeClr val="lt1"/>
                </a:solidFill>
                <a:latin typeface="Trebuchet MS"/>
                <a:ea typeface="Trebuchet MS"/>
                <a:cs typeface="Trebuchet MS"/>
                <a:sym typeface="Trebuchet MS"/>
              </a:rPr>
              <a:t>Be like Dewi!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12"/>
          <p:cNvSpPr txBox="1">
            <a:spLocks noGrp="1"/>
          </p:cNvSpPr>
          <p:nvPr>
            <p:ph type="title"/>
          </p:nvPr>
        </p:nvSpPr>
        <p:spPr>
          <a:xfrm>
            <a:off x="1876289" y="181742"/>
            <a:ext cx="8596668" cy="1102719"/>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800"/>
              <a:buFont typeface="Trebuchet MS"/>
              <a:buNone/>
            </a:pPr>
            <a:r>
              <a:rPr lang="en-GB" sz="4800"/>
              <a:t>12 Pedagogical Principles</a:t>
            </a:r>
            <a:endParaRPr/>
          </a:p>
        </p:txBody>
      </p:sp>
      <p:sp>
        <p:nvSpPr>
          <p:cNvPr id="215" name="Google Shape;215;p12"/>
          <p:cNvSpPr txBox="1"/>
          <p:nvPr/>
        </p:nvSpPr>
        <p:spPr>
          <a:xfrm>
            <a:off x="347812" y="6315714"/>
            <a:ext cx="215456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Assessment for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Learning</a:t>
            </a:r>
            <a:endParaRPr sz="1400" b="0" i="0" u="none" strike="noStrike" cap="none">
              <a:solidFill>
                <a:srgbClr val="000000"/>
              </a:solidFill>
              <a:latin typeface="Arial"/>
              <a:ea typeface="Arial"/>
              <a:cs typeface="Arial"/>
              <a:sym typeface="Arial"/>
            </a:endParaRPr>
          </a:p>
        </p:txBody>
      </p:sp>
      <p:grpSp>
        <p:nvGrpSpPr>
          <p:cNvPr id="216" name="Google Shape;216;p12"/>
          <p:cNvGrpSpPr/>
          <p:nvPr/>
        </p:nvGrpSpPr>
        <p:grpSpPr>
          <a:xfrm>
            <a:off x="626195" y="2332045"/>
            <a:ext cx="11544308" cy="4525955"/>
            <a:chOff x="150613" y="2363177"/>
            <a:chExt cx="11544308" cy="4525955"/>
          </a:xfrm>
        </p:grpSpPr>
        <p:grpSp>
          <p:nvGrpSpPr>
            <p:cNvPr id="217" name="Google Shape;217;p12"/>
            <p:cNvGrpSpPr/>
            <p:nvPr/>
          </p:nvGrpSpPr>
          <p:grpSpPr>
            <a:xfrm>
              <a:off x="197016" y="2363180"/>
              <a:ext cx="1709948" cy="1794059"/>
              <a:chOff x="443884" y="1120806"/>
              <a:chExt cx="1997475" cy="1921429"/>
            </a:xfrm>
          </p:grpSpPr>
          <p:pic>
            <p:nvPicPr>
              <p:cNvPr id="218" name="Google Shape;218;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19" name="Google Shape;219;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20" name="Google Shape;220;p12"/>
            <p:cNvGrpSpPr/>
            <p:nvPr/>
          </p:nvGrpSpPr>
          <p:grpSpPr>
            <a:xfrm>
              <a:off x="3862787" y="2364874"/>
              <a:ext cx="1709948" cy="1794059"/>
              <a:chOff x="443884" y="1120806"/>
              <a:chExt cx="1997475" cy="1921429"/>
            </a:xfrm>
          </p:grpSpPr>
          <p:pic>
            <p:nvPicPr>
              <p:cNvPr id="221" name="Google Shape;221;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22" name="Google Shape;222;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23" name="Google Shape;223;p12"/>
            <p:cNvGrpSpPr/>
            <p:nvPr/>
          </p:nvGrpSpPr>
          <p:grpSpPr>
            <a:xfrm>
              <a:off x="9371549" y="2363177"/>
              <a:ext cx="1709948" cy="1794059"/>
              <a:chOff x="443884" y="1120806"/>
              <a:chExt cx="1997475" cy="1921429"/>
            </a:xfrm>
          </p:grpSpPr>
          <p:pic>
            <p:nvPicPr>
              <p:cNvPr id="224" name="Google Shape;224;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25" name="Google Shape;225;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26" name="Google Shape;226;p12"/>
            <p:cNvGrpSpPr/>
            <p:nvPr/>
          </p:nvGrpSpPr>
          <p:grpSpPr>
            <a:xfrm>
              <a:off x="2026533" y="2363180"/>
              <a:ext cx="1709948" cy="1794059"/>
              <a:chOff x="443884" y="1120806"/>
              <a:chExt cx="1997475" cy="1921429"/>
            </a:xfrm>
          </p:grpSpPr>
          <p:pic>
            <p:nvPicPr>
              <p:cNvPr id="227" name="Google Shape;227;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28" name="Google Shape;228;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29" name="Google Shape;229;p12"/>
            <p:cNvGrpSpPr/>
            <p:nvPr/>
          </p:nvGrpSpPr>
          <p:grpSpPr>
            <a:xfrm>
              <a:off x="5699041" y="2363179"/>
              <a:ext cx="1709948" cy="1794059"/>
              <a:chOff x="443884" y="1120806"/>
              <a:chExt cx="1997475" cy="1921429"/>
            </a:xfrm>
          </p:grpSpPr>
          <p:pic>
            <p:nvPicPr>
              <p:cNvPr id="230" name="Google Shape;230;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31" name="Google Shape;231;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32" name="Google Shape;232;p12"/>
            <p:cNvGrpSpPr/>
            <p:nvPr/>
          </p:nvGrpSpPr>
          <p:grpSpPr>
            <a:xfrm>
              <a:off x="7535295" y="2363178"/>
              <a:ext cx="1709948" cy="1794059"/>
              <a:chOff x="443884" y="1120806"/>
              <a:chExt cx="1997475" cy="1921429"/>
            </a:xfrm>
          </p:grpSpPr>
          <p:pic>
            <p:nvPicPr>
              <p:cNvPr id="233" name="Google Shape;233;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34" name="Google Shape;234;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35" name="Google Shape;235;p12"/>
            <p:cNvGrpSpPr/>
            <p:nvPr/>
          </p:nvGrpSpPr>
          <p:grpSpPr>
            <a:xfrm>
              <a:off x="9351337" y="4584628"/>
              <a:ext cx="1709948" cy="1794059"/>
              <a:chOff x="443884" y="1120806"/>
              <a:chExt cx="1997475" cy="1921429"/>
            </a:xfrm>
          </p:grpSpPr>
          <p:pic>
            <p:nvPicPr>
              <p:cNvPr id="236" name="Google Shape;236;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37" name="Google Shape;237;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38" name="Google Shape;238;p12"/>
            <p:cNvGrpSpPr/>
            <p:nvPr/>
          </p:nvGrpSpPr>
          <p:grpSpPr>
            <a:xfrm>
              <a:off x="7500797" y="4584629"/>
              <a:ext cx="1709948" cy="1794059"/>
              <a:chOff x="443884" y="1120806"/>
              <a:chExt cx="1997475" cy="1921429"/>
            </a:xfrm>
          </p:grpSpPr>
          <p:pic>
            <p:nvPicPr>
              <p:cNvPr id="239" name="Google Shape;239;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40" name="Google Shape;240;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41" name="Google Shape;241;p12"/>
            <p:cNvGrpSpPr/>
            <p:nvPr/>
          </p:nvGrpSpPr>
          <p:grpSpPr>
            <a:xfrm>
              <a:off x="5675276" y="4584629"/>
              <a:ext cx="1709948" cy="1794059"/>
              <a:chOff x="443884" y="1120806"/>
              <a:chExt cx="1997475" cy="1921429"/>
            </a:xfrm>
          </p:grpSpPr>
          <p:pic>
            <p:nvPicPr>
              <p:cNvPr id="242" name="Google Shape;242;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43" name="Google Shape;243;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44" name="Google Shape;244;p12"/>
            <p:cNvGrpSpPr/>
            <p:nvPr/>
          </p:nvGrpSpPr>
          <p:grpSpPr>
            <a:xfrm>
              <a:off x="3840716" y="4584629"/>
              <a:ext cx="1709948" cy="1794059"/>
              <a:chOff x="443884" y="1120806"/>
              <a:chExt cx="1997475" cy="1921429"/>
            </a:xfrm>
          </p:grpSpPr>
          <p:pic>
            <p:nvPicPr>
              <p:cNvPr id="245" name="Google Shape;245;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46" name="Google Shape;246;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47" name="Google Shape;247;p12"/>
            <p:cNvGrpSpPr/>
            <p:nvPr/>
          </p:nvGrpSpPr>
          <p:grpSpPr>
            <a:xfrm>
              <a:off x="2015195" y="4584629"/>
              <a:ext cx="1709948" cy="1794059"/>
              <a:chOff x="443884" y="1120806"/>
              <a:chExt cx="1997475" cy="1921429"/>
            </a:xfrm>
          </p:grpSpPr>
          <p:pic>
            <p:nvPicPr>
              <p:cNvPr id="248" name="Google Shape;248;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49" name="Google Shape;249;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grpSp>
          <p:nvGrpSpPr>
            <p:cNvPr id="250" name="Google Shape;250;p12"/>
            <p:cNvGrpSpPr/>
            <p:nvPr/>
          </p:nvGrpSpPr>
          <p:grpSpPr>
            <a:xfrm>
              <a:off x="164655" y="4584630"/>
              <a:ext cx="1709948" cy="1794059"/>
              <a:chOff x="443884" y="1120806"/>
              <a:chExt cx="1997475" cy="1921429"/>
            </a:xfrm>
          </p:grpSpPr>
          <p:pic>
            <p:nvPicPr>
              <p:cNvPr id="251" name="Google Shape;251;p12"/>
              <p:cNvPicPr preferRelativeResize="0"/>
              <p:nvPr/>
            </p:nvPicPr>
            <p:blipFill rotWithShape="1">
              <a:blip r:embed="rId3">
                <a:alphaModFix/>
              </a:blip>
              <a:srcRect l="66403" t="9786" r="16237" b="66953"/>
              <a:stretch/>
            </p:blipFill>
            <p:spPr>
              <a:xfrm>
                <a:off x="443884" y="1120806"/>
                <a:ext cx="1997475" cy="1921429"/>
              </a:xfrm>
              <a:prstGeom prst="rect">
                <a:avLst/>
              </a:prstGeom>
              <a:noFill/>
              <a:ln>
                <a:noFill/>
              </a:ln>
            </p:spPr>
          </p:pic>
          <p:pic>
            <p:nvPicPr>
              <p:cNvPr id="252" name="Google Shape;252;p12"/>
              <p:cNvPicPr preferRelativeResize="0"/>
              <p:nvPr/>
            </p:nvPicPr>
            <p:blipFill rotWithShape="1">
              <a:blip r:embed="rId4">
                <a:alphaModFix/>
              </a:blip>
              <a:srcRect l="7313" t="3945" r="9816" b="7950"/>
              <a:stretch/>
            </p:blipFill>
            <p:spPr>
              <a:xfrm>
                <a:off x="1121968" y="2303424"/>
                <a:ext cx="641306" cy="639193"/>
              </a:xfrm>
              <a:prstGeom prst="rect">
                <a:avLst/>
              </a:prstGeom>
              <a:noFill/>
              <a:ln>
                <a:noFill/>
              </a:ln>
            </p:spPr>
          </p:pic>
        </p:grpSp>
        <p:sp>
          <p:nvSpPr>
            <p:cNvPr id="253" name="Google Shape;253;p12"/>
            <p:cNvSpPr txBox="1"/>
            <p:nvPr/>
          </p:nvSpPr>
          <p:spPr>
            <a:xfrm>
              <a:off x="150613" y="4106560"/>
              <a:ext cx="1709948"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Core Purposes</a:t>
              </a:r>
              <a:endParaRPr sz="1400" b="0" i="0" u="none" strike="noStrike" cap="none">
                <a:solidFill>
                  <a:srgbClr val="000000"/>
                </a:solidFill>
                <a:latin typeface="Arial"/>
                <a:ea typeface="Arial"/>
                <a:cs typeface="Arial"/>
                <a:sym typeface="Arial"/>
              </a:endParaRPr>
            </a:p>
          </p:txBody>
        </p:sp>
        <p:sp>
          <p:nvSpPr>
            <p:cNvPr id="254" name="Google Shape;254;p12"/>
            <p:cNvSpPr txBox="1"/>
            <p:nvPr/>
          </p:nvSpPr>
          <p:spPr>
            <a:xfrm>
              <a:off x="1792887" y="4095931"/>
              <a:ext cx="2154561"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lt1"/>
                  </a:solidFill>
                  <a:latin typeface="Trebuchet MS"/>
                  <a:ea typeface="Trebuchet MS"/>
                  <a:cs typeface="Trebuchet MS"/>
                  <a:sym typeface="Trebuchet MS"/>
                </a:rPr>
                <a:t>Mindset and the Power of Effort</a:t>
              </a:r>
              <a:endParaRPr sz="1400" b="0" i="0" u="none" strike="noStrike" cap="none">
                <a:solidFill>
                  <a:srgbClr val="000000"/>
                </a:solidFill>
                <a:latin typeface="Arial"/>
                <a:ea typeface="Arial"/>
                <a:cs typeface="Arial"/>
                <a:sym typeface="Arial"/>
              </a:endParaRPr>
            </a:p>
          </p:txBody>
        </p:sp>
        <p:sp>
          <p:nvSpPr>
            <p:cNvPr id="255" name="Google Shape;255;p12"/>
            <p:cNvSpPr txBox="1"/>
            <p:nvPr/>
          </p:nvSpPr>
          <p:spPr>
            <a:xfrm>
              <a:off x="3757892" y="4146607"/>
              <a:ext cx="215456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Blended Teaching</a:t>
              </a:r>
              <a:endParaRPr sz="1400" b="0" i="0" u="none" strike="noStrike" cap="none">
                <a:solidFill>
                  <a:srgbClr val="000000"/>
                </a:solidFill>
                <a:latin typeface="Arial"/>
                <a:ea typeface="Arial"/>
                <a:cs typeface="Arial"/>
                <a:sym typeface="Arial"/>
              </a:endParaRPr>
            </a:p>
          </p:txBody>
        </p:sp>
        <p:sp>
          <p:nvSpPr>
            <p:cNvPr id="256" name="Google Shape;256;p12"/>
            <p:cNvSpPr txBox="1"/>
            <p:nvPr/>
          </p:nvSpPr>
          <p:spPr>
            <a:xfrm>
              <a:off x="5541986" y="4146607"/>
              <a:ext cx="215456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Deepening Thinking</a:t>
              </a:r>
              <a:endParaRPr sz="1400" b="0" i="0" u="none" strike="noStrike" cap="none">
                <a:solidFill>
                  <a:srgbClr val="000000"/>
                </a:solidFill>
                <a:latin typeface="Arial"/>
                <a:ea typeface="Arial"/>
                <a:cs typeface="Arial"/>
                <a:sym typeface="Arial"/>
              </a:endParaRPr>
            </a:p>
          </p:txBody>
        </p:sp>
        <p:sp>
          <p:nvSpPr>
            <p:cNvPr id="257" name="Google Shape;257;p12"/>
            <p:cNvSpPr txBox="1"/>
            <p:nvPr/>
          </p:nvSpPr>
          <p:spPr>
            <a:xfrm>
              <a:off x="7278489" y="4105544"/>
              <a:ext cx="215456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Building on Prior Knowledge</a:t>
              </a:r>
              <a:endParaRPr sz="1400" b="0" i="0" u="none" strike="noStrike" cap="none">
                <a:solidFill>
                  <a:srgbClr val="000000"/>
                </a:solidFill>
                <a:latin typeface="Arial"/>
                <a:ea typeface="Arial"/>
                <a:cs typeface="Arial"/>
                <a:sym typeface="Arial"/>
              </a:endParaRPr>
            </a:p>
          </p:txBody>
        </p:sp>
        <p:sp>
          <p:nvSpPr>
            <p:cNvPr id="258" name="Google Shape;258;p12"/>
            <p:cNvSpPr txBox="1"/>
            <p:nvPr/>
          </p:nvSpPr>
          <p:spPr>
            <a:xfrm>
              <a:off x="9136961" y="4105543"/>
              <a:ext cx="215456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Meaningful and Authentic</a:t>
              </a:r>
              <a:endParaRPr sz="1400" b="0" i="0" u="none" strike="noStrike" cap="none">
                <a:solidFill>
                  <a:schemeClr val="lt1"/>
                </a:solidFill>
                <a:latin typeface="Trebuchet MS"/>
                <a:ea typeface="Trebuchet MS"/>
                <a:cs typeface="Trebuchet MS"/>
                <a:sym typeface="Trebuchet MS"/>
              </a:endParaRPr>
            </a:p>
          </p:txBody>
        </p:sp>
        <p:sp>
          <p:nvSpPr>
            <p:cNvPr id="259" name="Google Shape;259;p12"/>
            <p:cNvSpPr txBox="1"/>
            <p:nvPr/>
          </p:nvSpPr>
          <p:spPr>
            <a:xfrm>
              <a:off x="1731530" y="6356734"/>
              <a:ext cx="215456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Making Powerful Connections</a:t>
              </a:r>
              <a:endParaRPr sz="1400" b="0" i="0" u="none" strike="noStrike" cap="none">
                <a:solidFill>
                  <a:srgbClr val="000000"/>
                </a:solidFill>
                <a:latin typeface="Arial"/>
                <a:ea typeface="Arial"/>
                <a:cs typeface="Arial"/>
                <a:sym typeface="Arial"/>
              </a:endParaRPr>
            </a:p>
          </p:txBody>
        </p:sp>
        <p:sp>
          <p:nvSpPr>
            <p:cNvPr id="260" name="Google Shape;260;p12"/>
            <p:cNvSpPr txBox="1"/>
            <p:nvPr/>
          </p:nvSpPr>
          <p:spPr>
            <a:xfrm>
              <a:off x="3892905" y="6392486"/>
              <a:ext cx="215456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Cross Curricular</a:t>
              </a:r>
              <a:endParaRPr sz="1400" b="0" i="0" u="none" strike="noStrike" cap="none">
                <a:solidFill>
                  <a:srgbClr val="000000"/>
                </a:solidFill>
                <a:latin typeface="Arial"/>
                <a:ea typeface="Arial"/>
                <a:cs typeface="Arial"/>
                <a:sym typeface="Arial"/>
              </a:endParaRPr>
            </a:p>
          </p:txBody>
        </p:sp>
        <p:sp>
          <p:nvSpPr>
            <p:cNvPr id="261" name="Google Shape;261;p12"/>
            <p:cNvSpPr txBox="1"/>
            <p:nvPr/>
          </p:nvSpPr>
          <p:spPr>
            <a:xfrm>
              <a:off x="5639352" y="6350233"/>
              <a:ext cx="215456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Learning to Learn</a:t>
              </a:r>
              <a:endParaRPr sz="1400" b="0" i="0" u="none" strike="noStrike" cap="none">
                <a:solidFill>
                  <a:srgbClr val="000000"/>
                </a:solidFill>
                <a:latin typeface="Arial"/>
                <a:ea typeface="Arial"/>
                <a:cs typeface="Arial"/>
                <a:sym typeface="Arial"/>
              </a:endParaRPr>
            </a:p>
          </p:txBody>
        </p:sp>
        <p:sp>
          <p:nvSpPr>
            <p:cNvPr id="262" name="Google Shape;262;p12"/>
            <p:cNvSpPr txBox="1"/>
            <p:nvPr/>
          </p:nvSpPr>
          <p:spPr>
            <a:xfrm>
              <a:off x="7312987" y="6365912"/>
              <a:ext cx="2154561"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Positive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Trebuchet MS"/>
                  <a:ea typeface="Trebuchet MS"/>
                  <a:cs typeface="Trebuchet MS"/>
                  <a:sym typeface="Trebuchet MS"/>
                </a:rPr>
                <a:t>Relationships</a:t>
              </a:r>
              <a:endParaRPr sz="1400" b="0" i="0" u="none" strike="noStrike" cap="none">
                <a:solidFill>
                  <a:srgbClr val="000000"/>
                </a:solidFill>
                <a:latin typeface="Arial"/>
                <a:ea typeface="Arial"/>
                <a:cs typeface="Arial"/>
                <a:sym typeface="Arial"/>
              </a:endParaRPr>
            </a:p>
          </p:txBody>
        </p:sp>
        <p:sp>
          <p:nvSpPr>
            <p:cNvPr id="263" name="Google Shape;263;p12"/>
            <p:cNvSpPr txBox="1"/>
            <p:nvPr/>
          </p:nvSpPr>
          <p:spPr>
            <a:xfrm>
              <a:off x="9540360" y="6390488"/>
              <a:ext cx="2154561" cy="3385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GB" sz="1600" b="0" i="0" u="none" strike="noStrike" cap="none">
                  <a:solidFill>
                    <a:schemeClr val="lt1"/>
                  </a:solidFill>
                  <a:latin typeface="Trebuchet MS"/>
                  <a:ea typeface="Trebuchet MS"/>
                  <a:cs typeface="Trebuchet MS"/>
                  <a:sym typeface="Trebuchet MS"/>
                </a:rPr>
                <a:t>Collaboration</a:t>
              </a:r>
              <a:endParaRPr sz="1400" b="0" i="0" u="none" strike="noStrike" cap="none">
                <a:solidFill>
                  <a:srgbClr val="000000"/>
                </a:solidFill>
                <a:latin typeface="Arial"/>
                <a:ea typeface="Arial"/>
                <a:cs typeface="Arial"/>
                <a:sym typeface="Arial"/>
              </a:endParaRPr>
            </a:p>
          </p:txBody>
        </p:sp>
      </p:grpSp>
      <p:sp>
        <p:nvSpPr>
          <p:cNvPr id="264" name="Google Shape;264;p12"/>
          <p:cNvSpPr txBox="1"/>
          <p:nvPr/>
        </p:nvSpPr>
        <p:spPr>
          <a:xfrm>
            <a:off x="988116" y="1135240"/>
            <a:ext cx="9960745" cy="83099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GB" sz="2400" b="0" i="0" u="none" strike="noStrike" cap="none">
                <a:solidFill>
                  <a:schemeClr val="lt1"/>
                </a:solidFill>
                <a:latin typeface="Trebuchet MS"/>
                <a:ea typeface="Trebuchet MS"/>
                <a:cs typeface="Trebuchet MS"/>
                <a:sym typeface="Trebuchet MS"/>
              </a:rPr>
              <a:t>At Llwyncrwn we teach through a range of approaches, not restricted to, but including those outlined in the 12 Pedagogical Principles.</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3"/>
          <p:cNvSpPr/>
          <p:nvPr/>
        </p:nvSpPr>
        <p:spPr>
          <a:xfrm>
            <a:off x="516835" y="1050166"/>
            <a:ext cx="9687339" cy="5509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200"/>
              <a:buFont typeface="Arial"/>
              <a:buNone/>
            </a:pPr>
            <a:r>
              <a:rPr lang="en-GB" sz="2200" b="0" i="0" u="none" strike="noStrike" cap="none">
                <a:solidFill>
                  <a:schemeClr val="lt1"/>
                </a:solidFill>
                <a:latin typeface="Trebuchet MS"/>
                <a:ea typeface="Trebuchet MS"/>
                <a:cs typeface="Trebuchet MS"/>
                <a:sym typeface="Trebuchet MS"/>
              </a:rPr>
              <a:t>We believe that to get the best out of all our learners we have to offer rich and exciting experiences. We are committed to developing a curriculum which </a:t>
            </a:r>
            <a:r>
              <a:rPr lang="en-GB" sz="2200" b="1" i="0" u="none" strike="noStrike" cap="none">
                <a:solidFill>
                  <a:schemeClr val="lt1"/>
                </a:solidFill>
                <a:latin typeface="Trebuchet MS"/>
                <a:ea typeface="Trebuchet MS"/>
                <a:cs typeface="Trebuchet MS"/>
                <a:sym typeface="Trebuchet MS"/>
              </a:rPr>
              <a:t>engages</a:t>
            </a:r>
            <a:r>
              <a:rPr lang="en-GB" sz="2200" b="0" i="0" u="none" strike="noStrike" cap="none">
                <a:solidFill>
                  <a:schemeClr val="lt1"/>
                </a:solidFill>
                <a:latin typeface="Trebuchet MS"/>
                <a:ea typeface="Trebuchet MS"/>
                <a:cs typeface="Trebuchet MS"/>
                <a:sym typeface="Trebuchet MS"/>
              </a:rPr>
              <a:t>, </a:t>
            </a:r>
            <a:r>
              <a:rPr lang="en-GB" sz="2200" b="1" i="0" u="none" strike="noStrike" cap="none">
                <a:solidFill>
                  <a:schemeClr val="lt1"/>
                </a:solidFill>
                <a:latin typeface="Trebuchet MS"/>
                <a:ea typeface="Trebuchet MS"/>
                <a:cs typeface="Trebuchet MS"/>
                <a:sym typeface="Trebuchet MS"/>
              </a:rPr>
              <a:t>enthuses</a:t>
            </a:r>
            <a:r>
              <a:rPr lang="en-GB" sz="2200" b="0" i="0" u="none" strike="noStrike" cap="none">
                <a:solidFill>
                  <a:schemeClr val="lt1"/>
                </a:solidFill>
                <a:latin typeface="Trebuchet MS"/>
                <a:ea typeface="Trebuchet MS"/>
                <a:cs typeface="Trebuchet MS"/>
                <a:sym typeface="Trebuchet MS"/>
              </a:rPr>
              <a:t> and </a:t>
            </a:r>
            <a:r>
              <a:rPr lang="en-GB" sz="2200" b="1" i="0" u="none" strike="noStrike" cap="none">
                <a:solidFill>
                  <a:schemeClr val="lt1"/>
                </a:solidFill>
                <a:latin typeface="Trebuchet MS"/>
                <a:ea typeface="Trebuchet MS"/>
                <a:cs typeface="Trebuchet MS"/>
                <a:sym typeface="Trebuchet MS"/>
              </a:rPr>
              <a:t>inspires</a:t>
            </a:r>
            <a:r>
              <a:rPr lang="en-GB" sz="2200" b="0" i="0" u="none" strike="noStrike" cap="none">
                <a:solidFill>
                  <a:schemeClr val="lt1"/>
                </a:solidFill>
                <a:latin typeface="Trebuchet MS"/>
                <a:ea typeface="Trebuchet MS"/>
                <a:cs typeface="Trebuchet MS"/>
                <a:sym typeface="Trebuchet MS"/>
              </a:rPr>
              <a:t> our pupils and staff. We encourage teachers to have the freedom to teach in ways they feel will have the best outcomes for their learners. We have a strong emphasis on the acquisition and application of skills and knowledge through experiential and active learning.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200"/>
              <a:buFont typeface="Arial"/>
              <a:buNone/>
            </a:pPr>
            <a:endParaRPr sz="2200" b="0" i="0" u="none" strike="noStrike" cap="none">
              <a:solidFill>
                <a:schemeClr val="l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2200"/>
              <a:buFont typeface="Arial"/>
              <a:buNone/>
            </a:pPr>
            <a:r>
              <a:rPr lang="en-GB" sz="2200" b="0" i="0" u="none" strike="noStrike" cap="none">
                <a:solidFill>
                  <a:schemeClr val="lt1"/>
                </a:solidFill>
                <a:latin typeface="Trebuchet MS"/>
                <a:ea typeface="Trebuchet MS"/>
                <a:cs typeface="Trebuchet MS"/>
                <a:sym typeface="Trebuchet MS"/>
              </a:rPr>
              <a:t>All children contribute to their curriculum, ensuring that they have opportunities to influence their learning throughout each term. Each term starts with a launch day to reveal the new topic. This could be through school based activities, mystery trips and the use of visitors to ensure effective learner engagement from the first day of each term. Wherever possible we consider Cynefin, a Welsh word that means a place of multiple belongings, and promotes the use of the community that surrounds the learners.</a:t>
            </a:r>
            <a:endParaRPr sz="1400" b="0" i="0" u="none" strike="noStrike" cap="none">
              <a:solidFill>
                <a:srgbClr val="000000"/>
              </a:solidFill>
              <a:latin typeface="Arial"/>
              <a:ea typeface="Arial"/>
              <a:cs typeface="Arial"/>
              <a:sym typeface="Arial"/>
            </a:endParaRPr>
          </a:p>
        </p:txBody>
      </p:sp>
      <p:sp>
        <p:nvSpPr>
          <p:cNvPr id="270" name="Google Shape;270;p13"/>
          <p:cNvSpPr/>
          <p:nvPr/>
        </p:nvSpPr>
        <p:spPr>
          <a:xfrm>
            <a:off x="1496246" y="175523"/>
            <a:ext cx="7098418" cy="7694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400"/>
              <a:buFont typeface="Arial"/>
              <a:buNone/>
            </a:pPr>
            <a:r>
              <a:rPr lang="en-GB" sz="4400" b="0" i="0" u="none" strike="noStrike" cap="none">
                <a:solidFill>
                  <a:srgbClr val="90C226"/>
                </a:solidFill>
                <a:latin typeface="Trebuchet MS"/>
                <a:ea typeface="Trebuchet MS"/>
                <a:cs typeface="Trebuchet MS"/>
                <a:sym typeface="Trebuchet MS"/>
              </a:rPr>
              <a:t>Considerations for Planning</a:t>
            </a:r>
            <a:endParaRPr sz="2400" b="0" i="0" u="none" strike="noStrike" cap="none">
              <a:solidFill>
                <a:schemeClr val="dk1"/>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14"/>
          <p:cNvSpPr txBox="1">
            <a:spLocks noGrp="1"/>
          </p:cNvSpPr>
          <p:nvPr>
            <p:ph type="title"/>
          </p:nvPr>
        </p:nvSpPr>
        <p:spPr>
          <a:xfrm>
            <a:off x="452046" y="156238"/>
            <a:ext cx="10852057"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000"/>
              <a:buFont typeface="Trebuchet MS"/>
              <a:buNone/>
            </a:pPr>
            <a:r>
              <a:rPr lang="en-GB" sz="4000"/>
              <a:t>Six Areas of Learning and Experience (AoLEs)</a:t>
            </a:r>
            <a:endParaRPr/>
          </a:p>
        </p:txBody>
      </p:sp>
      <p:sp>
        <p:nvSpPr>
          <p:cNvPr id="276" name="Google Shape;276;p14"/>
          <p:cNvSpPr txBox="1">
            <a:spLocks noGrp="1"/>
          </p:cNvSpPr>
          <p:nvPr>
            <p:ph type="body" idx="1"/>
          </p:nvPr>
        </p:nvSpPr>
        <p:spPr>
          <a:xfrm>
            <a:off x="346028" y="1229100"/>
            <a:ext cx="10070181" cy="5472662"/>
          </a:xfrm>
          <a:prstGeom prst="rect">
            <a:avLst/>
          </a:prstGeom>
          <a:noFill/>
          <a:ln>
            <a:noFill/>
          </a:ln>
        </p:spPr>
        <p:txBody>
          <a:bodyPr spcFirstLastPara="1" wrap="square" lIns="91425" tIns="45700" rIns="91425" bIns="45700" anchor="t" anchorCtr="0">
            <a:normAutofit lnSpcReduction="10000"/>
          </a:bodyPr>
          <a:lstStyle/>
          <a:p>
            <a:pPr marL="342900" lvl="0" indent="-342900" algn="l" rtl="0">
              <a:lnSpc>
                <a:spcPct val="100000"/>
              </a:lnSpc>
              <a:spcBef>
                <a:spcPts val="0"/>
              </a:spcBef>
              <a:spcAft>
                <a:spcPts val="0"/>
              </a:spcAft>
              <a:buSzPts val="1920"/>
              <a:buChar char="►"/>
            </a:pPr>
            <a:r>
              <a:rPr lang="en-GB" sz="2400">
                <a:solidFill>
                  <a:schemeClr val="lt1"/>
                </a:solidFill>
              </a:rPr>
              <a:t>The new curriculum is about helping our pupils connect their learning. As well as learning literacy, numeracy and digital skills, there will be six areas of learning and experience. Everything that children learn will connect to these areas.</a:t>
            </a:r>
            <a:endParaRPr/>
          </a:p>
          <a:p>
            <a:pPr marL="342900" lvl="0" indent="-342900" algn="l" rtl="0">
              <a:lnSpc>
                <a:spcPct val="100000"/>
              </a:lnSpc>
              <a:spcBef>
                <a:spcPts val="1000"/>
              </a:spcBef>
              <a:spcAft>
                <a:spcPts val="0"/>
              </a:spcAft>
              <a:buSzPts val="1920"/>
              <a:buChar char="►"/>
            </a:pPr>
            <a:r>
              <a:rPr lang="en-GB" sz="2400">
                <a:solidFill>
                  <a:schemeClr val="lt1"/>
                </a:solidFill>
              </a:rPr>
              <a:t>The curriculum we have developed will also cover:</a:t>
            </a:r>
            <a:endParaRPr/>
          </a:p>
          <a:p>
            <a:pPr marL="0" lvl="0" indent="0" algn="l" rtl="0">
              <a:lnSpc>
                <a:spcPct val="100000"/>
              </a:lnSpc>
              <a:spcBef>
                <a:spcPts val="1000"/>
              </a:spcBef>
              <a:spcAft>
                <a:spcPts val="0"/>
              </a:spcAft>
              <a:buSzPts val="1920"/>
              <a:buNone/>
            </a:pPr>
            <a:r>
              <a:rPr lang="en-GB" sz="2400">
                <a:solidFill>
                  <a:schemeClr val="lt1"/>
                </a:solidFill>
              </a:rPr>
              <a:t>● human rights and the United Nations Convention on the Rights of the          Child </a:t>
            </a:r>
            <a:endParaRPr/>
          </a:p>
          <a:p>
            <a:pPr marL="0" lvl="0" indent="0" algn="l" rtl="0">
              <a:lnSpc>
                <a:spcPct val="100000"/>
              </a:lnSpc>
              <a:spcBef>
                <a:spcPts val="1000"/>
              </a:spcBef>
              <a:spcAft>
                <a:spcPts val="0"/>
              </a:spcAft>
              <a:buSzPts val="1920"/>
              <a:buNone/>
            </a:pPr>
            <a:r>
              <a:rPr lang="en-GB" sz="2400">
                <a:solidFill>
                  <a:schemeClr val="lt1"/>
                </a:solidFill>
              </a:rPr>
              <a:t>● diversity and respecting differences </a:t>
            </a:r>
            <a:endParaRPr/>
          </a:p>
          <a:p>
            <a:pPr marL="0" lvl="0" indent="0" algn="l" rtl="0">
              <a:lnSpc>
                <a:spcPct val="100000"/>
              </a:lnSpc>
              <a:spcBef>
                <a:spcPts val="1000"/>
              </a:spcBef>
              <a:spcAft>
                <a:spcPts val="0"/>
              </a:spcAft>
              <a:buSzPts val="1920"/>
              <a:buNone/>
            </a:pPr>
            <a:r>
              <a:rPr lang="en-GB" sz="2400">
                <a:solidFill>
                  <a:schemeClr val="lt1"/>
                </a:solidFill>
              </a:rPr>
              <a:t>● experiences and skills for careers and the workplace </a:t>
            </a:r>
            <a:endParaRPr/>
          </a:p>
          <a:p>
            <a:pPr marL="0" lvl="0" indent="0" algn="l" rtl="0">
              <a:lnSpc>
                <a:spcPct val="100000"/>
              </a:lnSpc>
              <a:spcBef>
                <a:spcPts val="1000"/>
              </a:spcBef>
              <a:spcAft>
                <a:spcPts val="0"/>
              </a:spcAft>
              <a:buSzPts val="1920"/>
              <a:buNone/>
            </a:pPr>
            <a:r>
              <a:rPr lang="en-GB" sz="2400">
                <a:solidFill>
                  <a:schemeClr val="lt1"/>
                </a:solidFill>
              </a:rPr>
              <a:t>● local, national and international aspects of all learning.</a:t>
            </a:r>
            <a:endParaRPr/>
          </a:p>
          <a:p>
            <a:pPr marL="0" lvl="0" indent="0" algn="l" rtl="0">
              <a:lnSpc>
                <a:spcPct val="100000"/>
              </a:lnSpc>
              <a:spcBef>
                <a:spcPts val="1000"/>
              </a:spcBef>
              <a:spcAft>
                <a:spcPts val="0"/>
              </a:spcAft>
              <a:buSzPts val="1920"/>
              <a:buNone/>
            </a:pPr>
            <a:r>
              <a:rPr lang="en-GB" sz="2400">
                <a:solidFill>
                  <a:schemeClr val="lt1"/>
                </a:solidFill>
              </a:rPr>
              <a:t>● Relationships and Sexuality Education</a:t>
            </a:r>
            <a:endParaRPr/>
          </a:p>
          <a:p>
            <a:pPr marL="0" lvl="0" indent="0" algn="l" rtl="0">
              <a:lnSpc>
                <a:spcPct val="100000"/>
              </a:lnSpc>
              <a:spcBef>
                <a:spcPts val="1000"/>
              </a:spcBef>
              <a:spcAft>
                <a:spcPts val="0"/>
              </a:spcAft>
              <a:buSzPts val="1920"/>
              <a:buNone/>
            </a:pPr>
            <a:endParaRPr sz="2400">
              <a:solidFill>
                <a:schemeClr val="lt1"/>
              </a:solidFill>
            </a:endParaRPr>
          </a:p>
          <a:p>
            <a:pPr marL="0" lvl="0" indent="0" algn="l" rtl="0">
              <a:lnSpc>
                <a:spcPct val="100000"/>
              </a:lnSpc>
              <a:spcBef>
                <a:spcPts val="1000"/>
              </a:spcBef>
              <a:spcAft>
                <a:spcPts val="0"/>
              </a:spcAft>
              <a:buSzPts val="1920"/>
              <a:buNone/>
            </a:pPr>
            <a:r>
              <a:rPr lang="en-GB" sz="2400">
                <a:solidFill>
                  <a:schemeClr val="lt1"/>
                </a:solidFill>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15"/>
          <p:cNvSpPr txBox="1">
            <a:spLocks noGrp="1"/>
          </p:cNvSpPr>
          <p:nvPr>
            <p:ph type="title"/>
          </p:nvPr>
        </p:nvSpPr>
        <p:spPr>
          <a:xfrm>
            <a:off x="308075" y="92000"/>
            <a:ext cx="116130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000"/>
              <a:buFont typeface="Trebuchet MS"/>
              <a:buNone/>
            </a:pPr>
            <a:r>
              <a:rPr lang="en-GB" sz="4000"/>
              <a:t>Areas of learning and what they mean for our pupils…</a:t>
            </a:r>
            <a:endParaRPr/>
          </a:p>
        </p:txBody>
      </p:sp>
      <p:pic>
        <p:nvPicPr>
          <p:cNvPr id="282" name="Google Shape;282;p15"/>
          <p:cNvPicPr preferRelativeResize="0"/>
          <p:nvPr/>
        </p:nvPicPr>
        <p:blipFill rotWithShape="1">
          <a:blip r:embed="rId3">
            <a:alphaModFix/>
          </a:blip>
          <a:srcRect l="56522" t="18727" r="3368" b="5098"/>
          <a:stretch/>
        </p:blipFill>
        <p:spPr>
          <a:xfrm>
            <a:off x="2411025" y="1412900"/>
            <a:ext cx="6831199" cy="52043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16"/>
          <p:cNvSpPr txBox="1">
            <a:spLocks noGrp="1"/>
          </p:cNvSpPr>
          <p:nvPr>
            <p:ph type="title"/>
          </p:nvPr>
        </p:nvSpPr>
        <p:spPr>
          <a:xfrm>
            <a:off x="1041670" y="39757"/>
            <a:ext cx="8596668"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400"/>
              <a:buFont typeface="Trebuchet MS"/>
              <a:buNone/>
            </a:pPr>
            <a:r>
              <a:rPr lang="en-GB" sz="4400"/>
              <a:t>Long-term Curriculum Planning</a:t>
            </a:r>
            <a:endParaRPr/>
          </a:p>
        </p:txBody>
      </p:sp>
      <p:sp>
        <p:nvSpPr>
          <p:cNvPr id="288" name="Google Shape;288;p16"/>
          <p:cNvSpPr txBox="1">
            <a:spLocks noGrp="1"/>
          </p:cNvSpPr>
          <p:nvPr>
            <p:ph type="body" idx="1"/>
          </p:nvPr>
        </p:nvSpPr>
        <p:spPr>
          <a:xfrm>
            <a:off x="445322" y="1096064"/>
            <a:ext cx="10090156" cy="5761936"/>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1440"/>
              <a:buChar char="►"/>
            </a:pPr>
            <a:r>
              <a:rPr lang="en-GB">
                <a:solidFill>
                  <a:schemeClr val="lt1"/>
                </a:solidFill>
              </a:rPr>
              <a:t>To ensure we provide pupils at Llwyncrwn with a broad and balanced curriculum we focus on specific AoLEs each term. This approach allows us to explore the Statements of What Matters ensuring that children are provided with a range of knowledge, skills and experiences. </a:t>
            </a:r>
            <a:endParaRPr/>
          </a:p>
          <a:p>
            <a:pPr marL="342900" lvl="0" indent="-342900" algn="l" rtl="0">
              <a:lnSpc>
                <a:spcPct val="100000"/>
              </a:lnSpc>
              <a:spcBef>
                <a:spcPts val="1000"/>
              </a:spcBef>
              <a:spcAft>
                <a:spcPts val="0"/>
              </a:spcAft>
              <a:buSzPts val="1440"/>
              <a:buChar char="►"/>
            </a:pPr>
            <a:r>
              <a:rPr lang="en-GB">
                <a:solidFill>
                  <a:schemeClr val="lt1"/>
                </a:solidFill>
              </a:rPr>
              <a:t>The needs of all stakeholders (pupils, staff, parents and the wider community) are taken into consideration when planning the knowledge, skills and experiences that form our curriculum. The curriculum is carefully planned out to ensure continuity, progression and an increasing breadth and depth of knowledge as children move throughout the continuum.</a:t>
            </a:r>
            <a:endParaRPr/>
          </a:p>
          <a:p>
            <a:pPr marL="342900" lvl="0" indent="-342900" algn="l" rtl="0">
              <a:lnSpc>
                <a:spcPct val="100000"/>
              </a:lnSpc>
              <a:spcBef>
                <a:spcPts val="1000"/>
              </a:spcBef>
              <a:spcAft>
                <a:spcPts val="0"/>
              </a:spcAft>
              <a:buSzPts val="1440"/>
              <a:buChar char="►"/>
            </a:pPr>
            <a:r>
              <a:rPr lang="en-GB">
                <a:solidFill>
                  <a:schemeClr val="lt1"/>
                </a:solidFill>
              </a:rPr>
              <a:t>Although specific AoLEs are chosen as the termly ‘focus’, these are not taught in isolation, with learners consistently making connections across AoLEs where they will be expected to refer back to prior knowledge, skills and experiences.</a:t>
            </a:r>
            <a:endParaRPr/>
          </a:p>
          <a:p>
            <a:pPr marL="342900" lvl="0" indent="-342900" algn="l" rtl="0">
              <a:lnSpc>
                <a:spcPct val="100000"/>
              </a:lnSpc>
              <a:spcBef>
                <a:spcPts val="1000"/>
              </a:spcBef>
              <a:spcAft>
                <a:spcPts val="0"/>
              </a:spcAft>
              <a:buSzPts val="1440"/>
              <a:buChar char="►"/>
            </a:pPr>
            <a:r>
              <a:rPr lang="en-GB">
                <a:solidFill>
                  <a:schemeClr val="lt1"/>
                </a:solidFill>
              </a:rPr>
              <a:t>The new curriculum is a journey – building pupils knowledge, skills and experiences. Our curriculum is planned to be responsive to the needs of our children. There may be times when they: </a:t>
            </a:r>
            <a:endParaRPr/>
          </a:p>
          <a:p>
            <a:pPr marL="0" lvl="0" indent="0" algn="l" rtl="0">
              <a:lnSpc>
                <a:spcPct val="100000"/>
              </a:lnSpc>
              <a:spcBef>
                <a:spcPts val="1000"/>
              </a:spcBef>
              <a:spcAft>
                <a:spcPts val="0"/>
              </a:spcAft>
              <a:buSzPts val="1440"/>
              <a:buNone/>
            </a:pPr>
            <a:r>
              <a:rPr lang="en-GB">
                <a:solidFill>
                  <a:schemeClr val="lt1"/>
                </a:solidFill>
              </a:rPr>
              <a:t>● move forward and progress quickly </a:t>
            </a:r>
            <a:endParaRPr/>
          </a:p>
          <a:p>
            <a:pPr marL="0" lvl="0" indent="0" algn="l" rtl="0">
              <a:lnSpc>
                <a:spcPct val="100000"/>
              </a:lnSpc>
              <a:spcBef>
                <a:spcPts val="1000"/>
              </a:spcBef>
              <a:spcAft>
                <a:spcPts val="0"/>
              </a:spcAft>
              <a:buSzPts val="1440"/>
              <a:buNone/>
            </a:pPr>
            <a:r>
              <a:rPr lang="en-GB">
                <a:solidFill>
                  <a:schemeClr val="lt1"/>
                </a:solidFill>
              </a:rPr>
              <a:t>● slow down to ensure understanding</a:t>
            </a:r>
            <a:endParaRPr/>
          </a:p>
          <a:p>
            <a:pPr marL="0" lvl="0" indent="0" algn="l" rtl="0">
              <a:lnSpc>
                <a:spcPct val="100000"/>
              </a:lnSpc>
              <a:spcBef>
                <a:spcPts val="1000"/>
              </a:spcBef>
              <a:spcAft>
                <a:spcPts val="0"/>
              </a:spcAft>
              <a:buSzPts val="1440"/>
              <a:buNone/>
            </a:pPr>
            <a:r>
              <a:rPr lang="en-GB">
                <a:solidFill>
                  <a:schemeClr val="lt1"/>
                </a:solidFill>
              </a:rPr>
              <a:t>● take a detour because they discover something that interests them</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23"/>
          <p:cNvSpPr txBox="1">
            <a:spLocks noGrp="1"/>
          </p:cNvSpPr>
          <p:nvPr>
            <p:ph type="title"/>
          </p:nvPr>
        </p:nvSpPr>
        <p:spPr>
          <a:xfrm>
            <a:off x="3655956" y="151270"/>
            <a:ext cx="4880087" cy="1023891"/>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Whole School Topics</a:t>
            </a:r>
            <a:endParaRPr/>
          </a:p>
        </p:txBody>
      </p:sp>
      <p:graphicFrame>
        <p:nvGraphicFramePr>
          <p:cNvPr id="294" name="Google Shape;294;p23"/>
          <p:cNvGraphicFramePr/>
          <p:nvPr/>
        </p:nvGraphicFramePr>
        <p:xfrm>
          <a:off x="1704463" y="4461905"/>
          <a:ext cx="3000000" cy="3000000"/>
        </p:xfrm>
        <a:graphic>
          <a:graphicData uri="http://schemas.openxmlformats.org/drawingml/2006/table">
            <a:tbl>
              <a:tblPr firstRow="1" bandRow="1">
                <a:noFill/>
                <a:tableStyleId>{02E76C55-62E1-4242-A60C-76E712702756}</a:tableStyleId>
              </a:tblPr>
              <a:tblGrid>
                <a:gridCol w="2865450">
                  <a:extLst>
                    <a:ext uri="{9D8B030D-6E8A-4147-A177-3AD203B41FA5}">
                      <a16:colId xmlns:a16="http://schemas.microsoft.com/office/drawing/2014/main" val="20000"/>
                    </a:ext>
                  </a:extLst>
                </a:gridCol>
                <a:gridCol w="2865450">
                  <a:extLst>
                    <a:ext uri="{9D8B030D-6E8A-4147-A177-3AD203B41FA5}">
                      <a16:colId xmlns:a16="http://schemas.microsoft.com/office/drawing/2014/main" val="20001"/>
                    </a:ext>
                  </a:extLst>
                </a:gridCol>
                <a:gridCol w="2865450">
                  <a:extLst>
                    <a:ext uri="{9D8B030D-6E8A-4147-A177-3AD203B41FA5}">
                      <a16:colId xmlns:a16="http://schemas.microsoft.com/office/drawing/2014/main" val="20002"/>
                    </a:ext>
                  </a:extLst>
                </a:gridCol>
              </a:tblGrid>
              <a:tr h="476150">
                <a:tc gridSpan="3">
                  <a:txBody>
                    <a:bodyPr/>
                    <a:lstStyle/>
                    <a:p>
                      <a:pPr marL="0" marR="0" lvl="0" indent="0" algn="ctr" rtl="0">
                        <a:lnSpc>
                          <a:spcPct val="100000"/>
                        </a:lnSpc>
                        <a:spcBef>
                          <a:spcPts val="0"/>
                        </a:spcBef>
                        <a:spcAft>
                          <a:spcPts val="0"/>
                        </a:spcAft>
                        <a:buClr>
                          <a:srgbClr val="000000"/>
                        </a:buClr>
                        <a:buSzPts val="2400"/>
                        <a:buFont typeface="Arial"/>
                        <a:buNone/>
                      </a:pPr>
                      <a:r>
                        <a:rPr lang="en-GB" sz="2400" u="none" strike="noStrike" cap="none"/>
                        <a:t>Cycle Two</a:t>
                      </a:r>
                      <a:endParaRPr sz="1400" u="none" strike="noStrike" cap="none"/>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11725">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Autumn Term </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Spring Term</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Summer Term</a:t>
                      </a:r>
                      <a:endParaRPr sz="1400" u="none" strike="noStrike" cap="none"/>
                    </a:p>
                  </a:txBody>
                  <a:tcPr marL="91450" marR="91450" marT="45725" marB="45725"/>
                </a:tc>
                <a:extLst>
                  <a:ext uri="{0D108BD9-81ED-4DB2-BD59-A6C34878D82A}">
                    <a16:rowId xmlns:a16="http://schemas.microsoft.com/office/drawing/2014/main" val="10001"/>
                  </a:ext>
                </a:extLst>
              </a:tr>
              <a:tr h="944475">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Yma o Hyd</a:t>
                      </a:r>
                      <a:endParaRPr sz="2400" u="none" strike="noStrike" cap="none"/>
                    </a:p>
                    <a:p>
                      <a:pPr marL="0" marR="0" lvl="0" indent="0" algn="ctr"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STEM-tastic!</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Step Back in Time</a:t>
                      </a:r>
                      <a:endParaRPr sz="1400" u="none" strike="noStrike" cap="none"/>
                    </a:p>
                  </a:txBody>
                  <a:tcPr marL="91450" marR="91450" marT="45725" marB="45725"/>
                </a:tc>
                <a:extLst>
                  <a:ext uri="{0D108BD9-81ED-4DB2-BD59-A6C34878D82A}">
                    <a16:rowId xmlns:a16="http://schemas.microsoft.com/office/drawing/2014/main" val="10002"/>
                  </a:ext>
                </a:extLst>
              </a:tr>
            </a:tbl>
          </a:graphicData>
        </a:graphic>
      </p:graphicFrame>
      <p:graphicFrame>
        <p:nvGraphicFramePr>
          <p:cNvPr id="295" name="Google Shape;295;p23"/>
          <p:cNvGraphicFramePr/>
          <p:nvPr/>
        </p:nvGraphicFramePr>
        <p:xfrm>
          <a:off x="1704463" y="2159664"/>
          <a:ext cx="3000000" cy="3000000"/>
        </p:xfrm>
        <a:graphic>
          <a:graphicData uri="http://schemas.openxmlformats.org/drawingml/2006/table">
            <a:tbl>
              <a:tblPr firstRow="1" bandRow="1">
                <a:noFill/>
                <a:tableStyleId>{02E76C55-62E1-4242-A60C-76E712702756}</a:tableStyleId>
              </a:tblPr>
              <a:tblGrid>
                <a:gridCol w="2865450">
                  <a:extLst>
                    <a:ext uri="{9D8B030D-6E8A-4147-A177-3AD203B41FA5}">
                      <a16:colId xmlns:a16="http://schemas.microsoft.com/office/drawing/2014/main" val="20000"/>
                    </a:ext>
                  </a:extLst>
                </a:gridCol>
                <a:gridCol w="2865450">
                  <a:extLst>
                    <a:ext uri="{9D8B030D-6E8A-4147-A177-3AD203B41FA5}">
                      <a16:colId xmlns:a16="http://schemas.microsoft.com/office/drawing/2014/main" val="20001"/>
                    </a:ext>
                  </a:extLst>
                </a:gridCol>
                <a:gridCol w="2865450">
                  <a:extLst>
                    <a:ext uri="{9D8B030D-6E8A-4147-A177-3AD203B41FA5}">
                      <a16:colId xmlns:a16="http://schemas.microsoft.com/office/drawing/2014/main" val="20002"/>
                    </a:ext>
                  </a:extLst>
                </a:gridCol>
              </a:tblGrid>
              <a:tr h="476150">
                <a:tc gridSpan="3">
                  <a:txBody>
                    <a:bodyPr/>
                    <a:lstStyle/>
                    <a:p>
                      <a:pPr marL="0" marR="0" lvl="0" indent="0" algn="ctr" rtl="0">
                        <a:lnSpc>
                          <a:spcPct val="100000"/>
                        </a:lnSpc>
                        <a:spcBef>
                          <a:spcPts val="0"/>
                        </a:spcBef>
                        <a:spcAft>
                          <a:spcPts val="0"/>
                        </a:spcAft>
                        <a:buClr>
                          <a:srgbClr val="000000"/>
                        </a:buClr>
                        <a:buSzPts val="2400"/>
                        <a:buFont typeface="Arial"/>
                        <a:buNone/>
                      </a:pPr>
                      <a:r>
                        <a:rPr lang="en-GB" sz="2400" u="none" strike="noStrike" cap="none"/>
                        <a:t>Cycle One</a:t>
                      </a:r>
                      <a:endParaRPr sz="1400" u="none" strike="noStrike" cap="none"/>
                    </a:p>
                  </a:txBody>
                  <a:tcPr marL="91450" marR="91450" marT="45725" marB="45725"/>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11725">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Autumn Term </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Spring Term</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000"/>
                        <a:buFont typeface="Arial"/>
                        <a:buNone/>
                      </a:pPr>
                      <a:r>
                        <a:rPr lang="en-GB" sz="2000" u="none" strike="noStrike" cap="none"/>
                        <a:t>Summer Term</a:t>
                      </a:r>
                      <a:endParaRPr sz="1400" u="none" strike="noStrike" cap="none"/>
                    </a:p>
                  </a:txBody>
                  <a:tcPr marL="91450" marR="91450" marT="45725" marB="45725"/>
                </a:tc>
                <a:extLst>
                  <a:ext uri="{0D108BD9-81ED-4DB2-BD59-A6C34878D82A}">
                    <a16:rowId xmlns:a16="http://schemas.microsoft.com/office/drawing/2014/main" val="10001"/>
                  </a:ext>
                </a:extLst>
              </a:tr>
              <a:tr h="944475">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This is Me</a:t>
                      </a:r>
                      <a:endParaRPr sz="1400" u="none" strike="noStrike" cap="none"/>
                    </a:p>
                    <a:p>
                      <a:pPr marL="0" marR="0" lvl="0" indent="0" algn="ctr" rtl="0">
                        <a:lnSpc>
                          <a:spcPct val="100000"/>
                        </a:lnSpc>
                        <a:spcBef>
                          <a:spcPts val="0"/>
                        </a:spcBef>
                        <a:spcAft>
                          <a:spcPts val="0"/>
                        </a:spcAft>
                        <a:buClr>
                          <a:srgbClr val="000000"/>
                        </a:buClr>
                        <a:buSzPts val="2400"/>
                        <a:buFont typeface="Arial"/>
                        <a:buNone/>
                      </a:pPr>
                      <a:endParaRPr sz="2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Let’s Explore</a:t>
                      </a:r>
                      <a:endParaRPr sz="1400" u="none" strike="noStrike" cap="none"/>
                    </a:p>
                  </a:txBody>
                  <a:tcPr marL="91450" marR="91450" marT="45725" marB="45725"/>
                </a:tc>
                <a:tc>
                  <a:txBody>
                    <a:bodyPr/>
                    <a:lstStyle/>
                    <a:p>
                      <a:pPr marL="0" marR="0" lvl="0" indent="0" algn="ctr" rtl="0">
                        <a:lnSpc>
                          <a:spcPct val="100000"/>
                        </a:lnSpc>
                        <a:spcBef>
                          <a:spcPts val="0"/>
                        </a:spcBef>
                        <a:spcAft>
                          <a:spcPts val="0"/>
                        </a:spcAft>
                        <a:buClr>
                          <a:srgbClr val="000000"/>
                        </a:buClr>
                        <a:buSzPts val="2400"/>
                        <a:buFont typeface="Arial"/>
                        <a:buNone/>
                      </a:pPr>
                      <a:endParaRPr sz="2400" u="none" strike="noStrike" cap="none"/>
                    </a:p>
                    <a:p>
                      <a:pPr marL="0" marR="0" lvl="0" indent="0" algn="ctr" rtl="0">
                        <a:lnSpc>
                          <a:spcPct val="100000"/>
                        </a:lnSpc>
                        <a:spcBef>
                          <a:spcPts val="0"/>
                        </a:spcBef>
                        <a:spcAft>
                          <a:spcPts val="0"/>
                        </a:spcAft>
                        <a:buClr>
                          <a:srgbClr val="000000"/>
                        </a:buClr>
                        <a:buSzPts val="2400"/>
                        <a:buFont typeface="Arial"/>
                        <a:buNone/>
                      </a:pPr>
                      <a:r>
                        <a:rPr lang="en-GB" sz="2400" u="none" strike="noStrike" cap="none"/>
                        <a:t>Iechyd Da!</a:t>
                      </a:r>
                      <a:endParaRPr sz="1400" u="none" strike="noStrike" cap="none"/>
                    </a:p>
                  </a:txBody>
                  <a:tcPr marL="91450" marR="91450" marT="45725" marB="45725"/>
                </a:tc>
                <a:extLst>
                  <a:ext uri="{0D108BD9-81ED-4DB2-BD59-A6C34878D82A}">
                    <a16:rowId xmlns:a16="http://schemas.microsoft.com/office/drawing/2014/main" val="10002"/>
                  </a:ext>
                </a:extLst>
              </a:tr>
            </a:tbl>
          </a:graphicData>
        </a:graphic>
      </p:graphicFrame>
      <p:sp>
        <p:nvSpPr>
          <p:cNvPr id="296" name="Google Shape;296;p23"/>
          <p:cNvSpPr txBox="1"/>
          <p:nvPr/>
        </p:nvSpPr>
        <p:spPr>
          <a:xfrm>
            <a:off x="339980" y="759567"/>
            <a:ext cx="11200989" cy="1324041"/>
          </a:xfrm>
          <a:prstGeom prst="rect">
            <a:avLst/>
          </a:prstGeom>
          <a:noFill/>
          <a:ln>
            <a:noFill/>
          </a:ln>
        </p:spPr>
        <p:txBody>
          <a:bodyPr spcFirstLastPara="1" wrap="square" lIns="91425" tIns="45700" rIns="91425" bIns="45700" anchor="t" anchorCtr="0">
            <a:normAutofit fontScale="92500"/>
          </a:bodyPr>
          <a:lstStyle/>
          <a:p>
            <a:pPr marL="342900" marR="0" lvl="0" indent="-342900" algn="l" rtl="0">
              <a:lnSpc>
                <a:spcPct val="100000"/>
              </a:lnSpc>
              <a:spcBef>
                <a:spcPts val="0"/>
              </a:spcBef>
              <a:spcAft>
                <a:spcPts val="0"/>
              </a:spcAft>
              <a:buClr>
                <a:schemeClr val="accent1"/>
              </a:buClr>
              <a:buSzPct val="80000"/>
              <a:buFont typeface="Noto Sans Symbols"/>
              <a:buChar char="►"/>
            </a:pPr>
            <a:r>
              <a:rPr lang="en-GB" sz="1600" b="0" i="0" u="none" strike="noStrike" cap="none">
                <a:solidFill>
                  <a:schemeClr val="lt1"/>
                </a:solidFill>
                <a:latin typeface="Trebuchet MS"/>
                <a:ea typeface="Trebuchet MS"/>
                <a:cs typeface="Trebuchet MS"/>
                <a:sym typeface="Trebuchet MS"/>
              </a:rPr>
              <a:t>To ensure coverage of the Statements of What Matters we operate on a two year cycle. Although we have whole-school ‘umbrella topics’, class teachers work with their pupils to develop class sub-topics. This gives teachers increased autonomy, where they draw on their skills and experience to ensure that they deliver a curriculum best suited to children in their care. Children are heavily involved in this process to make sure that we are providing them with a curriculum that is engaging and relevant to their needs and interests. This is apparent through our EPIC planning approach.</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6"/>
          <p:cNvSpPr txBox="1">
            <a:spLocks noGrp="1"/>
          </p:cNvSpPr>
          <p:nvPr>
            <p:ph type="title"/>
          </p:nvPr>
        </p:nvSpPr>
        <p:spPr>
          <a:xfrm>
            <a:off x="677334" y="194375"/>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Assessment and Progression</a:t>
            </a:r>
            <a:endParaRPr/>
          </a:p>
        </p:txBody>
      </p:sp>
      <p:sp>
        <p:nvSpPr>
          <p:cNvPr id="302" name="Google Shape;302;p36"/>
          <p:cNvSpPr txBox="1">
            <a:spLocks noGrp="1"/>
          </p:cNvSpPr>
          <p:nvPr>
            <p:ph type="body" idx="1"/>
          </p:nvPr>
        </p:nvSpPr>
        <p:spPr>
          <a:xfrm>
            <a:off x="301450" y="964650"/>
            <a:ext cx="10927500" cy="5817900"/>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SzPts val="1440"/>
              <a:buChar char="►"/>
            </a:pPr>
            <a:r>
              <a:rPr lang="en-GB">
                <a:solidFill>
                  <a:schemeClr val="lt1"/>
                </a:solidFill>
              </a:rPr>
              <a:t>Learner progression along a continuum of learning from ages 3 to 16 is central to Curriculum for Wales. Assessment plays a fundamental role in enabling each individual learner to make progress at an appropriate pace, ensuring they are supported and challenged accordingly.</a:t>
            </a:r>
            <a:endParaRPr>
              <a:solidFill>
                <a:schemeClr val="lt1"/>
              </a:solidFill>
            </a:endParaRPr>
          </a:p>
          <a:p>
            <a:pPr marL="0" lvl="0" indent="0" algn="l" rtl="0">
              <a:lnSpc>
                <a:spcPct val="100000"/>
              </a:lnSpc>
              <a:spcBef>
                <a:spcPts val="0"/>
              </a:spcBef>
              <a:spcAft>
                <a:spcPts val="0"/>
              </a:spcAft>
              <a:buSzPts val="1440"/>
              <a:buNone/>
            </a:pPr>
            <a:endParaRPr>
              <a:solidFill>
                <a:schemeClr val="lt1"/>
              </a:solidFill>
            </a:endParaRPr>
          </a:p>
          <a:p>
            <a:pPr marL="457200" lvl="0" indent="0" algn="l" rtl="0">
              <a:lnSpc>
                <a:spcPct val="100000"/>
              </a:lnSpc>
              <a:spcBef>
                <a:spcPts val="0"/>
              </a:spcBef>
              <a:spcAft>
                <a:spcPts val="0"/>
              </a:spcAft>
              <a:buSzPts val="1440"/>
              <a:buNone/>
            </a:pPr>
            <a:r>
              <a:rPr lang="en-GB">
                <a:solidFill>
                  <a:schemeClr val="lt1"/>
                </a:solidFill>
              </a:rPr>
              <a:t>Our curriculum will ensure that children build on skills they have previously learnt through different learning opportunities</a:t>
            </a:r>
            <a:endParaRPr>
              <a:solidFill>
                <a:schemeClr val="lt1"/>
              </a:solidFill>
            </a:endParaRPr>
          </a:p>
          <a:p>
            <a:pPr marL="342900" lvl="0" indent="-251459" algn="l" rtl="0">
              <a:lnSpc>
                <a:spcPct val="100000"/>
              </a:lnSpc>
              <a:spcBef>
                <a:spcPts val="0"/>
              </a:spcBef>
              <a:spcAft>
                <a:spcPts val="0"/>
              </a:spcAft>
              <a:buClr>
                <a:schemeClr val="dk1"/>
              </a:buClr>
              <a:buSzPts val="1100"/>
              <a:buFont typeface="Arial"/>
              <a:buNone/>
            </a:pPr>
            <a:endParaRPr>
              <a:solidFill>
                <a:schemeClr val="lt1"/>
              </a:solidFill>
            </a:endParaRPr>
          </a:p>
          <a:p>
            <a:pPr marL="0" lvl="0" indent="457200" algn="l" rtl="0">
              <a:lnSpc>
                <a:spcPct val="100000"/>
              </a:lnSpc>
              <a:spcBef>
                <a:spcPts val="0"/>
              </a:spcBef>
              <a:spcAft>
                <a:spcPts val="0"/>
              </a:spcAft>
              <a:buSzPts val="1100"/>
              <a:buNone/>
            </a:pPr>
            <a:r>
              <a:rPr lang="en-GB">
                <a:solidFill>
                  <a:schemeClr val="lt1"/>
                </a:solidFill>
              </a:rPr>
              <a:t>Our curriculum ensures that learners will make meaningful progress</a:t>
            </a:r>
            <a:endParaRPr>
              <a:solidFill>
                <a:schemeClr val="lt1"/>
              </a:solidFill>
            </a:endParaRPr>
          </a:p>
          <a:p>
            <a:pPr marL="0" lvl="0" indent="457200" algn="l" rtl="0">
              <a:lnSpc>
                <a:spcPct val="100000"/>
              </a:lnSpc>
              <a:spcBef>
                <a:spcPts val="0"/>
              </a:spcBef>
              <a:spcAft>
                <a:spcPts val="0"/>
              </a:spcAft>
              <a:buClr>
                <a:schemeClr val="dk1"/>
              </a:buClr>
              <a:buSzPts val="1100"/>
              <a:buFont typeface="Arial"/>
              <a:buNone/>
            </a:pPr>
            <a:endParaRPr>
              <a:solidFill>
                <a:schemeClr val="lt1"/>
              </a:solidFill>
            </a:endParaRPr>
          </a:p>
          <a:p>
            <a:pPr marL="0" lvl="0" indent="457200" algn="l" rtl="0">
              <a:lnSpc>
                <a:spcPct val="100000"/>
              </a:lnSpc>
              <a:spcBef>
                <a:spcPts val="0"/>
              </a:spcBef>
              <a:spcAft>
                <a:spcPts val="0"/>
              </a:spcAft>
              <a:buSzPts val="1100"/>
              <a:buNone/>
            </a:pPr>
            <a:r>
              <a:rPr lang="en-GB">
                <a:solidFill>
                  <a:schemeClr val="lt1"/>
                </a:solidFill>
              </a:rPr>
              <a:t>Our curriculum will ensure the child is always at the centre of their learning</a:t>
            </a:r>
            <a:endParaRPr>
              <a:solidFill>
                <a:schemeClr val="lt1"/>
              </a:solidFill>
            </a:endParaRPr>
          </a:p>
          <a:p>
            <a:pPr marL="0" lvl="0" indent="457200" algn="l" rtl="0">
              <a:lnSpc>
                <a:spcPct val="100000"/>
              </a:lnSpc>
              <a:spcBef>
                <a:spcPts val="0"/>
              </a:spcBef>
              <a:spcAft>
                <a:spcPts val="0"/>
              </a:spcAft>
              <a:buSzPts val="1100"/>
              <a:buNone/>
            </a:pPr>
            <a:endParaRPr>
              <a:solidFill>
                <a:schemeClr val="lt1"/>
              </a:solidFill>
            </a:endParaRPr>
          </a:p>
          <a:p>
            <a:pPr marL="457200" lvl="0" indent="0" algn="l" rtl="0">
              <a:lnSpc>
                <a:spcPct val="100000"/>
              </a:lnSpc>
              <a:spcBef>
                <a:spcPts val="0"/>
              </a:spcBef>
              <a:spcAft>
                <a:spcPts val="0"/>
              </a:spcAft>
              <a:buClr>
                <a:schemeClr val="dk1"/>
              </a:buClr>
              <a:buSzPts val="1100"/>
              <a:buFont typeface="Arial"/>
              <a:buNone/>
            </a:pPr>
            <a:r>
              <a:rPr lang="en-GB">
                <a:solidFill>
                  <a:schemeClr val="lt1"/>
                </a:solidFill>
              </a:rPr>
              <a:t>All learners will be observed on entry into school to get a whole picture of what they can already do to ensure that we can aid them in making meaningful progress from their individual point</a:t>
            </a:r>
            <a:endParaRPr>
              <a:solidFill>
                <a:schemeClr val="lt1"/>
              </a:solidFill>
            </a:endParaRPr>
          </a:p>
          <a:p>
            <a:pPr marL="0" lvl="0" indent="0" algn="l" rtl="0">
              <a:lnSpc>
                <a:spcPct val="100000"/>
              </a:lnSpc>
              <a:spcBef>
                <a:spcPts val="0"/>
              </a:spcBef>
              <a:spcAft>
                <a:spcPts val="0"/>
              </a:spcAft>
              <a:buClr>
                <a:schemeClr val="dk1"/>
              </a:buClr>
              <a:buSzPts val="1100"/>
              <a:buFont typeface="Arial"/>
              <a:buNone/>
            </a:pPr>
            <a:endParaRPr>
              <a:solidFill>
                <a:schemeClr val="lt1"/>
              </a:solidFill>
            </a:endParaRPr>
          </a:p>
          <a:p>
            <a:pPr marL="0" lvl="0" indent="457200" algn="l" rtl="0">
              <a:lnSpc>
                <a:spcPct val="100000"/>
              </a:lnSpc>
              <a:spcBef>
                <a:spcPts val="0"/>
              </a:spcBef>
              <a:spcAft>
                <a:spcPts val="0"/>
              </a:spcAft>
              <a:buClr>
                <a:schemeClr val="dk1"/>
              </a:buClr>
              <a:buSzPts val="1100"/>
              <a:buFont typeface="Arial"/>
              <a:buNone/>
            </a:pPr>
            <a:r>
              <a:rPr lang="en-GB">
                <a:solidFill>
                  <a:schemeClr val="lt1"/>
                </a:solidFill>
              </a:rPr>
              <a:t>Assessment will be used to inform future planning</a:t>
            </a:r>
            <a:endParaRPr>
              <a:solidFill>
                <a:schemeClr val="lt1"/>
              </a:solidFill>
            </a:endParaRPr>
          </a:p>
          <a:p>
            <a:pPr marL="342900" lvl="0" indent="-251459" algn="l" rtl="0">
              <a:lnSpc>
                <a:spcPct val="100000"/>
              </a:lnSpc>
              <a:spcBef>
                <a:spcPts val="0"/>
              </a:spcBef>
              <a:spcAft>
                <a:spcPts val="0"/>
              </a:spcAft>
              <a:buClr>
                <a:schemeClr val="dk1"/>
              </a:buClr>
              <a:buSzPts val="1100"/>
              <a:buFont typeface="Arial"/>
              <a:buNone/>
            </a:pPr>
            <a:endParaRPr>
              <a:solidFill>
                <a:schemeClr val="lt1"/>
              </a:solidFill>
            </a:endParaRPr>
          </a:p>
          <a:p>
            <a:pPr marL="0" lvl="0" indent="457200" algn="l" rtl="0">
              <a:lnSpc>
                <a:spcPct val="100000"/>
              </a:lnSpc>
              <a:spcBef>
                <a:spcPts val="0"/>
              </a:spcBef>
              <a:spcAft>
                <a:spcPts val="0"/>
              </a:spcAft>
              <a:buSzPts val="1100"/>
              <a:buNone/>
            </a:pPr>
            <a:r>
              <a:rPr lang="en-GB">
                <a:solidFill>
                  <a:schemeClr val="lt1"/>
                </a:solidFill>
              </a:rPr>
              <a:t>Assessment will be embedded as an intrinsic part of learning and teaching</a:t>
            </a:r>
            <a:endParaRPr/>
          </a:p>
        </p:txBody>
      </p:sp>
      <p:grpSp>
        <p:nvGrpSpPr>
          <p:cNvPr id="303" name="Google Shape;303;p36"/>
          <p:cNvGrpSpPr/>
          <p:nvPr/>
        </p:nvGrpSpPr>
        <p:grpSpPr>
          <a:xfrm>
            <a:off x="9739949" y="4672480"/>
            <a:ext cx="1925947" cy="1993552"/>
            <a:chOff x="8187675" y="6731400"/>
            <a:chExt cx="2451874" cy="2572325"/>
          </a:xfrm>
        </p:grpSpPr>
        <p:pic>
          <p:nvPicPr>
            <p:cNvPr id="304" name="Google Shape;304;p36"/>
            <p:cNvPicPr preferRelativeResize="0"/>
            <p:nvPr/>
          </p:nvPicPr>
          <p:blipFill rotWithShape="1">
            <a:blip r:embed="rId3">
              <a:alphaModFix/>
            </a:blip>
            <a:srcRect l="66403" t="9784" r="16237" b="66952"/>
            <a:stretch/>
          </p:blipFill>
          <p:spPr>
            <a:xfrm>
              <a:off x="8187675" y="6731400"/>
              <a:ext cx="2451874" cy="2572325"/>
            </a:xfrm>
            <a:prstGeom prst="rect">
              <a:avLst/>
            </a:prstGeom>
            <a:noFill/>
            <a:ln>
              <a:noFill/>
            </a:ln>
          </p:spPr>
        </p:pic>
        <p:pic>
          <p:nvPicPr>
            <p:cNvPr id="305" name="Google Shape;305;p36"/>
            <p:cNvPicPr preferRelativeResize="0"/>
            <p:nvPr/>
          </p:nvPicPr>
          <p:blipFill rotWithShape="1">
            <a:blip r:embed="rId4">
              <a:alphaModFix/>
            </a:blip>
            <a:srcRect l="7317" t="3947" r="9810" b="7947"/>
            <a:stretch/>
          </p:blipFill>
          <p:spPr>
            <a:xfrm>
              <a:off x="9038551" y="8268450"/>
              <a:ext cx="750100" cy="803724"/>
            </a:xfrm>
            <a:prstGeom prst="rect">
              <a:avLst/>
            </a:prstGeom>
            <a:noFill/>
            <a:ln>
              <a:noFill/>
            </a:ln>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sp>
        <p:nvSpPr>
          <p:cNvPr id="310" name="Google Shape;310;g13ae6eb8d74_0_3"/>
          <p:cNvSpPr txBox="1">
            <a:spLocks noGrp="1"/>
          </p:cNvSpPr>
          <p:nvPr>
            <p:ph type="title"/>
          </p:nvPr>
        </p:nvSpPr>
        <p:spPr>
          <a:xfrm>
            <a:off x="382650" y="207750"/>
            <a:ext cx="104670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3600"/>
              <a:buNone/>
            </a:pPr>
            <a:r>
              <a:rPr lang="en-GB" b="1" u="sng"/>
              <a:t>Five principles of progression</a:t>
            </a:r>
            <a:r>
              <a:rPr lang="en-GB"/>
              <a:t> underpin progression across all Areas.</a:t>
            </a:r>
            <a:endParaRPr/>
          </a:p>
        </p:txBody>
      </p:sp>
      <p:pic>
        <p:nvPicPr>
          <p:cNvPr id="311" name="Google Shape;311;g13ae6eb8d74_0_3"/>
          <p:cNvPicPr preferRelativeResize="0"/>
          <p:nvPr/>
        </p:nvPicPr>
        <p:blipFill rotWithShape="1">
          <a:blip r:embed="rId3">
            <a:alphaModFix/>
          </a:blip>
          <a:srcRect/>
          <a:stretch/>
        </p:blipFill>
        <p:spPr>
          <a:xfrm>
            <a:off x="2776688" y="1595625"/>
            <a:ext cx="6638625" cy="497897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g13ae6eb8d74_0_51"/>
          <p:cNvSpPr txBox="1">
            <a:spLocks noGrp="1"/>
          </p:cNvSpPr>
          <p:nvPr>
            <p:ph type="title"/>
          </p:nvPr>
        </p:nvSpPr>
        <p:spPr>
          <a:xfrm>
            <a:off x="677334" y="288125"/>
            <a:ext cx="8596800" cy="13209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3600"/>
              <a:buNone/>
            </a:pPr>
            <a:r>
              <a:rPr lang="en-GB"/>
              <a:t>Curriculum Review</a:t>
            </a:r>
            <a:endParaRPr/>
          </a:p>
        </p:txBody>
      </p:sp>
      <p:sp>
        <p:nvSpPr>
          <p:cNvPr id="317" name="Google Shape;317;g13ae6eb8d74_0_51"/>
          <p:cNvSpPr txBox="1">
            <a:spLocks noGrp="1"/>
          </p:cNvSpPr>
          <p:nvPr>
            <p:ph type="body" idx="1"/>
          </p:nvPr>
        </p:nvSpPr>
        <p:spPr>
          <a:xfrm>
            <a:off x="677325" y="1075642"/>
            <a:ext cx="8596800" cy="1000500"/>
          </a:xfrm>
          <a:prstGeom prst="rect">
            <a:avLst/>
          </a:prstGeom>
          <a:noFill/>
          <a:ln>
            <a:noFill/>
          </a:ln>
        </p:spPr>
        <p:txBody>
          <a:bodyPr spcFirstLastPara="1" wrap="square" lIns="91425" tIns="45700" rIns="91425" bIns="45700" anchor="t" anchorCtr="0">
            <a:normAutofit/>
          </a:bodyPr>
          <a:lstStyle/>
          <a:p>
            <a:pPr marL="342900" lvl="0" indent="-342900" algn="l" rtl="0">
              <a:lnSpc>
                <a:spcPct val="100000"/>
              </a:lnSpc>
              <a:spcBef>
                <a:spcPts val="0"/>
              </a:spcBef>
              <a:spcAft>
                <a:spcPts val="0"/>
              </a:spcAft>
              <a:buClr>
                <a:schemeClr val="lt1"/>
              </a:buClr>
              <a:buSzPts val="1640"/>
              <a:buChar char="►"/>
            </a:pPr>
            <a:r>
              <a:rPr lang="en-GB" sz="2000">
                <a:solidFill>
                  <a:schemeClr val="lt1"/>
                </a:solidFill>
              </a:rPr>
              <a:t>We will constantly review and reflect on our curriculum and adapt and make changes as we need to.</a:t>
            </a:r>
            <a:endParaRPr sz="2000">
              <a:solidFill>
                <a:schemeClr val="lt1"/>
              </a:solidFill>
            </a:endParaRPr>
          </a:p>
        </p:txBody>
      </p:sp>
      <p:pic>
        <p:nvPicPr>
          <p:cNvPr id="318" name="Google Shape;318;g13ae6eb8d74_0_51"/>
          <p:cNvPicPr preferRelativeResize="0"/>
          <p:nvPr/>
        </p:nvPicPr>
        <p:blipFill rotWithShape="1">
          <a:blip r:embed="rId3">
            <a:alphaModFix/>
          </a:blip>
          <a:srcRect l="2722" t="5877" r="2758" b="6140"/>
          <a:stretch/>
        </p:blipFill>
        <p:spPr>
          <a:xfrm>
            <a:off x="3482600" y="2076150"/>
            <a:ext cx="5464950" cy="3224151"/>
          </a:xfrm>
          <a:prstGeom prst="rect">
            <a:avLst/>
          </a:prstGeom>
          <a:noFill/>
          <a:ln>
            <a:noFill/>
          </a:ln>
        </p:spPr>
      </p:pic>
      <p:grpSp>
        <p:nvGrpSpPr>
          <p:cNvPr id="319" name="Google Shape;319;g13ae6eb8d74_0_51"/>
          <p:cNvGrpSpPr/>
          <p:nvPr/>
        </p:nvGrpSpPr>
        <p:grpSpPr>
          <a:xfrm>
            <a:off x="4564250" y="5357850"/>
            <a:ext cx="2277072" cy="1406376"/>
            <a:chOff x="6576725" y="803675"/>
            <a:chExt cx="2277072" cy="1406376"/>
          </a:xfrm>
        </p:grpSpPr>
        <p:sp>
          <p:nvSpPr>
            <p:cNvPr id="320" name="Google Shape;320;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1" name="Google Shape;321;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22" name="Google Shape;322;g13ae6eb8d74_0_51"/>
            <p:cNvSpPr txBox="1"/>
            <p:nvPr/>
          </p:nvSpPr>
          <p:spPr>
            <a:xfrm>
              <a:off x="6978600" y="123015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Pupil Voice</a:t>
              </a:r>
              <a:endParaRPr sz="1900" b="0" i="0" u="none" strike="noStrike" cap="none">
                <a:solidFill>
                  <a:srgbClr val="000000"/>
                </a:solidFill>
                <a:latin typeface="Trebuchet MS"/>
                <a:ea typeface="Trebuchet MS"/>
                <a:cs typeface="Trebuchet MS"/>
                <a:sym typeface="Trebuchet MS"/>
              </a:endParaRPr>
            </a:p>
          </p:txBody>
        </p:sp>
      </p:grpSp>
      <p:grpSp>
        <p:nvGrpSpPr>
          <p:cNvPr id="323" name="Google Shape;323;g13ae6eb8d74_0_51"/>
          <p:cNvGrpSpPr/>
          <p:nvPr/>
        </p:nvGrpSpPr>
        <p:grpSpPr>
          <a:xfrm>
            <a:off x="9274125" y="3893925"/>
            <a:ext cx="2277072" cy="1406376"/>
            <a:chOff x="6576725" y="803675"/>
            <a:chExt cx="2277072" cy="1406376"/>
          </a:xfrm>
        </p:grpSpPr>
        <p:sp>
          <p:nvSpPr>
            <p:cNvPr id="324" name="Google Shape;324;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5" name="Google Shape;325;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26" name="Google Shape;326;g13ae6eb8d74_0_51"/>
            <p:cNvSpPr txBox="1"/>
            <p:nvPr/>
          </p:nvSpPr>
          <p:spPr>
            <a:xfrm>
              <a:off x="6978600" y="1230150"/>
              <a:ext cx="1473300" cy="4770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Staff</a:t>
              </a:r>
              <a:endParaRPr sz="1900" b="0" i="0" u="none" strike="noStrike" cap="none">
                <a:solidFill>
                  <a:srgbClr val="000000"/>
                </a:solidFill>
                <a:latin typeface="Trebuchet MS"/>
                <a:ea typeface="Trebuchet MS"/>
                <a:cs typeface="Trebuchet MS"/>
                <a:sym typeface="Trebuchet MS"/>
              </a:endParaRPr>
            </a:p>
          </p:txBody>
        </p:sp>
      </p:grpSp>
      <p:grpSp>
        <p:nvGrpSpPr>
          <p:cNvPr id="327" name="Google Shape;327;g13ae6eb8d74_0_51"/>
          <p:cNvGrpSpPr/>
          <p:nvPr/>
        </p:nvGrpSpPr>
        <p:grpSpPr>
          <a:xfrm>
            <a:off x="9396400" y="2010850"/>
            <a:ext cx="2277072" cy="1406376"/>
            <a:chOff x="6576725" y="803675"/>
            <a:chExt cx="2277072" cy="1406376"/>
          </a:xfrm>
        </p:grpSpPr>
        <p:sp>
          <p:nvSpPr>
            <p:cNvPr id="328" name="Google Shape;328;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9" name="Google Shape;329;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30" name="Google Shape;330;g13ae6eb8d74_0_51"/>
            <p:cNvSpPr txBox="1"/>
            <p:nvPr/>
          </p:nvSpPr>
          <p:spPr>
            <a:xfrm>
              <a:off x="6978613" y="1165325"/>
              <a:ext cx="1473300" cy="769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Community Voice</a:t>
              </a:r>
              <a:endParaRPr sz="1900" b="0" i="0" u="none" strike="noStrike" cap="none">
                <a:solidFill>
                  <a:srgbClr val="000000"/>
                </a:solidFill>
                <a:latin typeface="Trebuchet MS"/>
                <a:ea typeface="Trebuchet MS"/>
                <a:cs typeface="Trebuchet MS"/>
                <a:sym typeface="Trebuchet MS"/>
              </a:endParaRPr>
            </a:p>
          </p:txBody>
        </p:sp>
      </p:grpSp>
      <p:grpSp>
        <p:nvGrpSpPr>
          <p:cNvPr id="331" name="Google Shape;331;g13ae6eb8d74_0_51"/>
          <p:cNvGrpSpPr/>
          <p:nvPr/>
        </p:nvGrpSpPr>
        <p:grpSpPr>
          <a:xfrm>
            <a:off x="453950" y="1488375"/>
            <a:ext cx="4996050" cy="3790601"/>
            <a:chOff x="3469200" y="1165325"/>
            <a:chExt cx="4996050" cy="3790601"/>
          </a:xfrm>
        </p:grpSpPr>
        <p:sp>
          <p:nvSpPr>
            <p:cNvPr id="332" name="Google Shape;332;g13ae6eb8d74_0_51"/>
            <p:cNvSpPr/>
            <p:nvPr/>
          </p:nvSpPr>
          <p:spPr>
            <a:xfrm>
              <a:off x="3469200" y="3549550"/>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3" name="Google Shape;333;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34" name="Google Shape;334;g13ae6eb8d74_0_51"/>
            <p:cNvSpPr txBox="1"/>
            <p:nvPr/>
          </p:nvSpPr>
          <p:spPr>
            <a:xfrm>
              <a:off x="3956513" y="4014238"/>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Governors</a:t>
              </a:r>
              <a:endParaRPr sz="1900" b="0" i="0" u="none" strike="noStrike" cap="none">
                <a:solidFill>
                  <a:srgbClr val="000000"/>
                </a:solidFill>
                <a:latin typeface="Trebuchet MS"/>
                <a:ea typeface="Trebuchet MS"/>
                <a:cs typeface="Trebuchet MS"/>
                <a:sym typeface="Trebuchet MS"/>
              </a:endParaRPr>
            </a:p>
          </p:txBody>
        </p:sp>
      </p:grpSp>
      <p:grpSp>
        <p:nvGrpSpPr>
          <p:cNvPr id="335" name="Google Shape;335;g13ae6eb8d74_0_51"/>
          <p:cNvGrpSpPr/>
          <p:nvPr/>
        </p:nvGrpSpPr>
        <p:grpSpPr>
          <a:xfrm>
            <a:off x="539375" y="2076150"/>
            <a:ext cx="2277072" cy="1406376"/>
            <a:chOff x="6576725" y="803675"/>
            <a:chExt cx="2277072" cy="1406376"/>
          </a:xfrm>
        </p:grpSpPr>
        <p:sp>
          <p:nvSpPr>
            <p:cNvPr id="336" name="Google Shape;336;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7" name="Google Shape;337;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38" name="Google Shape;338;g13ae6eb8d74_0_51"/>
            <p:cNvSpPr txBox="1"/>
            <p:nvPr/>
          </p:nvSpPr>
          <p:spPr>
            <a:xfrm>
              <a:off x="6978600" y="1230150"/>
              <a:ext cx="1473300" cy="4770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Parents</a:t>
              </a:r>
              <a:endParaRPr sz="1900" b="0" i="0" u="none" strike="noStrike" cap="none">
                <a:solidFill>
                  <a:srgbClr val="000000"/>
                </a:solidFill>
                <a:latin typeface="Trebuchet MS"/>
                <a:ea typeface="Trebuchet MS"/>
                <a:cs typeface="Trebuchet MS"/>
                <a:sym typeface="Trebuchet MS"/>
              </a:endParaRPr>
            </a:p>
          </p:txBody>
        </p:sp>
      </p:grpSp>
      <p:grpSp>
        <p:nvGrpSpPr>
          <p:cNvPr id="339" name="Google Shape;339;g13ae6eb8d74_0_51"/>
          <p:cNvGrpSpPr/>
          <p:nvPr/>
        </p:nvGrpSpPr>
        <p:grpSpPr>
          <a:xfrm>
            <a:off x="1616013" y="5357850"/>
            <a:ext cx="2277072" cy="1406376"/>
            <a:chOff x="6576725" y="803675"/>
            <a:chExt cx="2277072" cy="1406376"/>
          </a:xfrm>
        </p:grpSpPr>
        <p:sp>
          <p:nvSpPr>
            <p:cNvPr id="340" name="Google Shape;340;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1" name="Google Shape;341;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42" name="Google Shape;342;g13ae6eb8d74_0_51"/>
            <p:cNvSpPr txBox="1"/>
            <p:nvPr/>
          </p:nvSpPr>
          <p:spPr>
            <a:xfrm>
              <a:off x="6978600" y="123015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Monitoring</a:t>
              </a:r>
              <a:endParaRPr sz="1900" b="0" i="0" u="none" strike="noStrike" cap="none">
                <a:solidFill>
                  <a:srgbClr val="000000"/>
                </a:solidFill>
                <a:latin typeface="Trebuchet MS"/>
                <a:ea typeface="Trebuchet MS"/>
                <a:cs typeface="Trebuchet MS"/>
                <a:sym typeface="Trebuchet MS"/>
              </a:endParaRPr>
            </a:p>
          </p:txBody>
        </p:sp>
      </p:grpSp>
      <p:grpSp>
        <p:nvGrpSpPr>
          <p:cNvPr id="343" name="Google Shape;343;g13ae6eb8d74_0_51"/>
          <p:cNvGrpSpPr/>
          <p:nvPr/>
        </p:nvGrpSpPr>
        <p:grpSpPr>
          <a:xfrm>
            <a:off x="7226832" y="5357851"/>
            <a:ext cx="2364056" cy="1406376"/>
            <a:chOff x="6576725" y="803675"/>
            <a:chExt cx="2277072" cy="1406376"/>
          </a:xfrm>
        </p:grpSpPr>
        <p:sp>
          <p:nvSpPr>
            <p:cNvPr id="344" name="Google Shape;344;g13ae6eb8d74_0_51"/>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5" name="Google Shape;345;g13ae6eb8d74_0_51"/>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46" name="Google Shape;346;g13ae6eb8d74_0_51"/>
            <p:cNvSpPr txBox="1"/>
            <p:nvPr/>
          </p:nvSpPr>
          <p:spPr>
            <a:xfrm>
              <a:off x="6890025" y="975875"/>
              <a:ext cx="1734300" cy="10620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School Development Plan</a:t>
              </a:r>
              <a:endParaRPr sz="1900" b="0" i="0" u="none" strike="noStrike" cap="none">
                <a:solidFill>
                  <a:srgbClr val="000000"/>
                </a:solidFill>
                <a:latin typeface="Trebuchet MS"/>
                <a:ea typeface="Trebuchet MS"/>
                <a:cs typeface="Trebuchet MS"/>
                <a:sym typeface="Trebuchet MS"/>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sp>
        <p:nvSpPr>
          <p:cNvPr id="351" name="Google Shape;351;p42"/>
          <p:cNvSpPr txBox="1">
            <a:spLocks noGrp="1"/>
          </p:cNvSpPr>
          <p:nvPr>
            <p:ph type="title"/>
          </p:nvPr>
        </p:nvSpPr>
        <p:spPr>
          <a:xfrm>
            <a:off x="677331" y="291098"/>
            <a:ext cx="4383000" cy="952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Inclusion</a:t>
            </a:r>
            <a:endParaRPr/>
          </a:p>
        </p:txBody>
      </p:sp>
      <p:pic>
        <p:nvPicPr>
          <p:cNvPr id="352" name="Google Shape;352;p42"/>
          <p:cNvPicPr preferRelativeResize="0"/>
          <p:nvPr/>
        </p:nvPicPr>
        <p:blipFill rotWithShape="1">
          <a:blip r:embed="rId3">
            <a:alphaModFix/>
          </a:blip>
          <a:srcRect l="3616" t="10549" r="3403" b="15827"/>
          <a:stretch/>
        </p:blipFill>
        <p:spPr>
          <a:xfrm>
            <a:off x="2912900" y="2464575"/>
            <a:ext cx="6155149" cy="2250300"/>
          </a:xfrm>
          <a:prstGeom prst="rect">
            <a:avLst/>
          </a:prstGeom>
          <a:noFill/>
          <a:ln>
            <a:noFill/>
          </a:ln>
        </p:spPr>
      </p:pic>
      <p:grpSp>
        <p:nvGrpSpPr>
          <p:cNvPr id="353" name="Google Shape;353;p42"/>
          <p:cNvGrpSpPr/>
          <p:nvPr/>
        </p:nvGrpSpPr>
        <p:grpSpPr>
          <a:xfrm>
            <a:off x="5880225" y="631325"/>
            <a:ext cx="2277072" cy="1406376"/>
            <a:chOff x="6576725" y="803675"/>
            <a:chExt cx="2277072" cy="1406376"/>
          </a:xfrm>
        </p:grpSpPr>
        <p:sp>
          <p:nvSpPr>
            <p:cNvPr id="354" name="Google Shape;354;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5" name="Google Shape;355;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56" name="Google Shape;356;p42"/>
            <p:cNvSpPr txBox="1"/>
            <p:nvPr/>
          </p:nvSpPr>
          <p:spPr>
            <a:xfrm>
              <a:off x="6978613" y="1041738"/>
              <a:ext cx="1473300" cy="769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Speech and Language</a:t>
              </a:r>
              <a:endParaRPr sz="1900" b="0" i="0" u="none" strike="noStrike" cap="none">
                <a:solidFill>
                  <a:srgbClr val="000000"/>
                </a:solidFill>
                <a:latin typeface="Trebuchet MS"/>
                <a:ea typeface="Trebuchet MS"/>
                <a:cs typeface="Trebuchet MS"/>
                <a:sym typeface="Trebuchet MS"/>
              </a:endParaRPr>
            </a:p>
          </p:txBody>
        </p:sp>
      </p:grpSp>
      <p:grpSp>
        <p:nvGrpSpPr>
          <p:cNvPr id="357" name="Google Shape;357;p42"/>
          <p:cNvGrpSpPr/>
          <p:nvPr/>
        </p:nvGrpSpPr>
        <p:grpSpPr>
          <a:xfrm>
            <a:off x="527475" y="1413275"/>
            <a:ext cx="2277072" cy="1406376"/>
            <a:chOff x="6576725" y="803675"/>
            <a:chExt cx="2277072" cy="1406376"/>
          </a:xfrm>
        </p:grpSpPr>
        <p:sp>
          <p:nvSpPr>
            <p:cNvPr id="358" name="Google Shape;358;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60" name="Google Shape;360;p42"/>
            <p:cNvSpPr txBox="1"/>
            <p:nvPr/>
          </p:nvSpPr>
          <p:spPr>
            <a:xfrm>
              <a:off x="6963388" y="123015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Deaf aware</a:t>
              </a:r>
              <a:endParaRPr sz="1900" b="0" i="0" u="none" strike="noStrike" cap="none">
                <a:solidFill>
                  <a:srgbClr val="000000"/>
                </a:solidFill>
                <a:latin typeface="Trebuchet MS"/>
                <a:ea typeface="Trebuchet MS"/>
                <a:cs typeface="Trebuchet MS"/>
                <a:sym typeface="Trebuchet MS"/>
              </a:endParaRPr>
            </a:p>
          </p:txBody>
        </p:sp>
      </p:grpSp>
      <p:grpSp>
        <p:nvGrpSpPr>
          <p:cNvPr id="361" name="Google Shape;361;p42"/>
          <p:cNvGrpSpPr/>
          <p:nvPr/>
        </p:nvGrpSpPr>
        <p:grpSpPr>
          <a:xfrm>
            <a:off x="3104275" y="669525"/>
            <a:ext cx="2277072" cy="1406376"/>
            <a:chOff x="6576725" y="803675"/>
            <a:chExt cx="2277072" cy="1406376"/>
          </a:xfrm>
        </p:grpSpPr>
        <p:sp>
          <p:nvSpPr>
            <p:cNvPr id="362" name="Google Shape;362;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3" name="Google Shape;363;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64" name="Google Shape;364;p42"/>
            <p:cNvSpPr txBox="1"/>
            <p:nvPr/>
          </p:nvSpPr>
          <p:spPr>
            <a:xfrm>
              <a:off x="6978600" y="123015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All children</a:t>
              </a:r>
              <a:endParaRPr sz="1900" b="0" i="0" u="none" strike="noStrike" cap="none">
                <a:solidFill>
                  <a:srgbClr val="000000"/>
                </a:solidFill>
                <a:latin typeface="Trebuchet MS"/>
                <a:ea typeface="Trebuchet MS"/>
                <a:cs typeface="Trebuchet MS"/>
                <a:sym typeface="Trebuchet MS"/>
              </a:endParaRPr>
            </a:p>
          </p:txBody>
        </p:sp>
      </p:grpSp>
      <p:grpSp>
        <p:nvGrpSpPr>
          <p:cNvPr id="365" name="Google Shape;365;p42"/>
          <p:cNvGrpSpPr/>
          <p:nvPr/>
        </p:nvGrpSpPr>
        <p:grpSpPr>
          <a:xfrm>
            <a:off x="9557150" y="2154750"/>
            <a:ext cx="2277072" cy="1406376"/>
            <a:chOff x="6576725" y="803675"/>
            <a:chExt cx="2277072" cy="1406376"/>
          </a:xfrm>
        </p:grpSpPr>
        <p:sp>
          <p:nvSpPr>
            <p:cNvPr id="366" name="Google Shape;366;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7" name="Google Shape;367;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68" name="Google Shape;368;p42"/>
            <p:cNvSpPr txBox="1"/>
            <p:nvPr/>
          </p:nvSpPr>
          <p:spPr>
            <a:xfrm>
              <a:off x="6978613" y="1041738"/>
              <a:ext cx="1473300" cy="7695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British Sign Language</a:t>
              </a:r>
              <a:endParaRPr sz="1900" b="0" i="0" u="none" strike="noStrike" cap="none">
                <a:solidFill>
                  <a:srgbClr val="000000"/>
                </a:solidFill>
                <a:latin typeface="Trebuchet MS"/>
                <a:ea typeface="Trebuchet MS"/>
                <a:cs typeface="Trebuchet MS"/>
                <a:sym typeface="Trebuchet MS"/>
              </a:endParaRPr>
            </a:p>
          </p:txBody>
        </p:sp>
      </p:grpSp>
      <p:grpSp>
        <p:nvGrpSpPr>
          <p:cNvPr id="369" name="Google Shape;369;p42"/>
          <p:cNvGrpSpPr/>
          <p:nvPr/>
        </p:nvGrpSpPr>
        <p:grpSpPr>
          <a:xfrm>
            <a:off x="9557150" y="3951413"/>
            <a:ext cx="2277072" cy="1406376"/>
            <a:chOff x="6576725" y="803675"/>
            <a:chExt cx="2277072" cy="1406376"/>
          </a:xfrm>
        </p:grpSpPr>
        <p:sp>
          <p:nvSpPr>
            <p:cNvPr id="370" name="Google Shape;370;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1" name="Google Shape;371;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72" name="Google Shape;372;p42"/>
            <p:cNvSpPr txBox="1"/>
            <p:nvPr/>
          </p:nvSpPr>
          <p:spPr>
            <a:xfrm>
              <a:off x="7286721" y="1268375"/>
              <a:ext cx="10512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ACEs</a:t>
              </a:r>
              <a:endParaRPr sz="1900" b="0" i="0" u="none" strike="noStrike" cap="none">
                <a:solidFill>
                  <a:srgbClr val="000000"/>
                </a:solidFill>
                <a:latin typeface="Trebuchet MS"/>
                <a:ea typeface="Trebuchet MS"/>
                <a:cs typeface="Trebuchet MS"/>
                <a:sym typeface="Trebuchet MS"/>
              </a:endParaRPr>
            </a:p>
          </p:txBody>
        </p:sp>
      </p:grpSp>
      <p:grpSp>
        <p:nvGrpSpPr>
          <p:cNvPr id="373" name="Google Shape;373;p42"/>
          <p:cNvGrpSpPr/>
          <p:nvPr/>
        </p:nvGrpSpPr>
        <p:grpSpPr>
          <a:xfrm>
            <a:off x="7186325" y="5103550"/>
            <a:ext cx="2277072" cy="1406376"/>
            <a:chOff x="6576725" y="803675"/>
            <a:chExt cx="2277072" cy="1406376"/>
          </a:xfrm>
        </p:grpSpPr>
        <p:sp>
          <p:nvSpPr>
            <p:cNvPr id="374" name="Google Shape;374;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5" name="Google Shape;375;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76" name="Google Shape;376;p42"/>
            <p:cNvSpPr txBox="1"/>
            <p:nvPr/>
          </p:nvSpPr>
          <p:spPr>
            <a:xfrm>
              <a:off x="6991938" y="120140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All abilities</a:t>
              </a:r>
              <a:endParaRPr sz="1900" b="0" i="0" u="none" strike="noStrike" cap="none">
                <a:solidFill>
                  <a:srgbClr val="000000"/>
                </a:solidFill>
                <a:latin typeface="Trebuchet MS"/>
                <a:ea typeface="Trebuchet MS"/>
                <a:cs typeface="Trebuchet MS"/>
                <a:sym typeface="Trebuchet MS"/>
              </a:endParaRPr>
            </a:p>
          </p:txBody>
        </p:sp>
      </p:grpSp>
      <p:grpSp>
        <p:nvGrpSpPr>
          <p:cNvPr id="377" name="Google Shape;377;p42"/>
          <p:cNvGrpSpPr/>
          <p:nvPr/>
        </p:nvGrpSpPr>
        <p:grpSpPr>
          <a:xfrm>
            <a:off x="4343425" y="5103550"/>
            <a:ext cx="2277072" cy="1406376"/>
            <a:chOff x="6576725" y="803675"/>
            <a:chExt cx="2277072" cy="1406376"/>
          </a:xfrm>
        </p:grpSpPr>
        <p:sp>
          <p:nvSpPr>
            <p:cNvPr id="378" name="Google Shape;378;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79" name="Google Shape;379;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80" name="Google Shape;380;p42"/>
            <p:cNvSpPr txBox="1"/>
            <p:nvPr/>
          </p:nvSpPr>
          <p:spPr>
            <a:xfrm>
              <a:off x="6978600" y="1201400"/>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ASD aware</a:t>
              </a:r>
              <a:endParaRPr sz="1900" b="0" i="0" u="none" strike="noStrike" cap="none">
                <a:solidFill>
                  <a:srgbClr val="000000"/>
                </a:solidFill>
                <a:latin typeface="Trebuchet MS"/>
                <a:ea typeface="Trebuchet MS"/>
                <a:cs typeface="Trebuchet MS"/>
                <a:sym typeface="Trebuchet MS"/>
              </a:endParaRPr>
            </a:p>
          </p:txBody>
        </p:sp>
      </p:grpSp>
      <p:grpSp>
        <p:nvGrpSpPr>
          <p:cNvPr id="381" name="Google Shape;381;p42"/>
          <p:cNvGrpSpPr/>
          <p:nvPr/>
        </p:nvGrpSpPr>
        <p:grpSpPr>
          <a:xfrm>
            <a:off x="1269200" y="5036600"/>
            <a:ext cx="2277072" cy="1406376"/>
            <a:chOff x="6576725" y="803675"/>
            <a:chExt cx="2277072" cy="1406376"/>
          </a:xfrm>
        </p:grpSpPr>
        <p:sp>
          <p:nvSpPr>
            <p:cNvPr id="382" name="Google Shape;382;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3" name="Google Shape;383;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84" name="Google Shape;384;p42"/>
            <p:cNvSpPr txBox="1"/>
            <p:nvPr/>
          </p:nvSpPr>
          <p:spPr>
            <a:xfrm>
              <a:off x="6978613" y="1041738"/>
              <a:ext cx="1473300" cy="769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All ethnicities</a:t>
              </a:r>
              <a:endParaRPr sz="1900" b="0" i="0" u="none" strike="noStrike" cap="none">
                <a:solidFill>
                  <a:srgbClr val="000000"/>
                </a:solidFill>
                <a:latin typeface="Trebuchet MS"/>
                <a:ea typeface="Trebuchet MS"/>
                <a:cs typeface="Trebuchet MS"/>
                <a:sym typeface="Trebuchet MS"/>
              </a:endParaRPr>
            </a:p>
          </p:txBody>
        </p:sp>
      </p:grpSp>
      <p:grpSp>
        <p:nvGrpSpPr>
          <p:cNvPr id="385" name="Google Shape;385;p42"/>
          <p:cNvGrpSpPr/>
          <p:nvPr/>
        </p:nvGrpSpPr>
        <p:grpSpPr>
          <a:xfrm>
            <a:off x="240475" y="3375725"/>
            <a:ext cx="2277072" cy="1406376"/>
            <a:chOff x="6576725" y="803675"/>
            <a:chExt cx="2277072" cy="1406376"/>
          </a:xfrm>
        </p:grpSpPr>
        <p:sp>
          <p:nvSpPr>
            <p:cNvPr id="386" name="Google Shape;386;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87" name="Google Shape;387;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88" name="Google Shape;388;p42"/>
            <p:cNvSpPr txBox="1"/>
            <p:nvPr/>
          </p:nvSpPr>
          <p:spPr>
            <a:xfrm>
              <a:off x="6978613" y="1041738"/>
              <a:ext cx="1473300" cy="769500"/>
            </a:xfrm>
            <a:prstGeom prst="rect">
              <a:avLst/>
            </a:prstGeom>
            <a:noFill/>
            <a:ln>
              <a:noFill/>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Children’s Rights</a:t>
              </a:r>
              <a:endParaRPr sz="1900" b="0" i="0" u="none" strike="noStrike" cap="none">
                <a:solidFill>
                  <a:srgbClr val="000000"/>
                </a:solidFill>
                <a:latin typeface="Trebuchet MS"/>
                <a:ea typeface="Trebuchet MS"/>
                <a:cs typeface="Trebuchet MS"/>
                <a:sym typeface="Trebuchet MS"/>
              </a:endParaRPr>
            </a:p>
          </p:txBody>
        </p:sp>
      </p:grpSp>
      <p:grpSp>
        <p:nvGrpSpPr>
          <p:cNvPr id="389" name="Google Shape;389;p42"/>
          <p:cNvGrpSpPr/>
          <p:nvPr/>
        </p:nvGrpSpPr>
        <p:grpSpPr>
          <a:xfrm>
            <a:off x="8446150" y="669525"/>
            <a:ext cx="2277072" cy="1406376"/>
            <a:chOff x="6576725" y="803675"/>
            <a:chExt cx="2277072" cy="1406376"/>
          </a:xfrm>
        </p:grpSpPr>
        <p:sp>
          <p:nvSpPr>
            <p:cNvPr id="390" name="Google Shape;390;p42"/>
            <p:cNvSpPr/>
            <p:nvPr/>
          </p:nvSpPr>
          <p:spPr>
            <a:xfrm>
              <a:off x="6576725" y="803675"/>
              <a:ext cx="2277072" cy="1406376"/>
            </a:xfrm>
            <a:prstGeom prst="cloud">
              <a:avLst/>
            </a:prstGeom>
            <a:solidFill>
              <a:schemeClr val="lt1"/>
            </a:solidFill>
            <a:ln w="2857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1" name="Google Shape;391;p42"/>
            <p:cNvSpPr txBox="1"/>
            <p:nvPr/>
          </p:nvSpPr>
          <p:spPr>
            <a:xfrm>
              <a:off x="6991950" y="1165325"/>
              <a:ext cx="147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Trebuchet MS"/>
                <a:ea typeface="Trebuchet MS"/>
                <a:cs typeface="Trebuchet MS"/>
                <a:sym typeface="Trebuchet MS"/>
              </a:endParaRPr>
            </a:p>
          </p:txBody>
        </p:sp>
        <p:sp>
          <p:nvSpPr>
            <p:cNvPr id="392" name="Google Shape;392;p42"/>
            <p:cNvSpPr txBox="1"/>
            <p:nvPr/>
          </p:nvSpPr>
          <p:spPr>
            <a:xfrm>
              <a:off x="6978613" y="1230163"/>
              <a:ext cx="1473300" cy="477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900"/>
                <a:buFont typeface="Arial"/>
                <a:buNone/>
              </a:pPr>
              <a:r>
                <a:rPr lang="en-GB" sz="1900" b="0" i="0" u="none" strike="noStrike" cap="none">
                  <a:solidFill>
                    <a:srgbClr val="000000"/>
                  </a:solidFill>
                  <a:latin typeface="Trebuchet MS"/>
                  <a:ea typeface="Trebuchet MS"/>
                  <a:cs typeface="Trebuchet MS"/>
                  <a:sym typeface="Trebuchet MS"/>
                </a:rPr>
                <a:t>All religions</a:t>
              </a:r>
              <a:endParaRPr sz="1900" b="0" i="0" u="none" strike="noStrike" cap="none">
                <a:solidFill>
                  <a:srgbClr val="000000"/>
                </a:solidFill>
                <a:latin typeface="Trebuchet MS"/>
                <a:ea typeface="Trebuchet MS"/>
                <a:cs typeface="Trebuchet MS"/>
                <a:sym typeface="Trebuchet MS"/>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p32"/>
          <p:cNvSpPr txBox="1">
            <a:spLocks noGrp="1"/>
          </p:cNvSpPr>
          <p:nvPr>
            <p:ph type="title"/>
          </p:nvPr>
        </p:nvSpPr>
        <p:spPr>
          <a:xfrm>
            <a:off x="5002063" y="140475"/>
            <a:ext cx="3015777" cy="97062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4000"/>
              <a:buFont typeface="Trebuchet MS"/>
              <a:buNone/>
            </a:pPr>
            <a:r>
              <a:rPr lang="en-GB" sz="4000"/>
              <a:t>Assemblies</a:t>
            </a:r>
            <a:endParaRPr/>
          </a:p>
        </p:txBody>
      </p:sp>
      <p:pic>
        <p:nvPicPr>
          <p:cNvPr id="398" name="Google Shape;398;p32"/>
          <p:cNvPicPr preferRelativeResize="0">
            <a:picLocks noGrp="1"/>
          </p:cNvPicPr>
          <p:nvPr>
            <p:ph type="body" idx="1"/>
          </p:nvPr>
        </p:nvPicPr>
        <p:blipFill rotWithShape="1">
          <a:blip r:embed="rId3">
            <a:alphaModFix/>
          </a:blip>
          <a:srcRect/>
          <a:stretch/>
        </p:blipFill>
        <p:spPr>
          <a:xfrm>
            <a:off x="8392029" y="1217632"/>
            <a:ext cx="3241682" cy="2427421"/>
          </a:xfrm>
          <a:prstGeom prst="rect">
            <a:avLst/>
          </a:prstGeom>
          <a:noFill/>
          <a:ln>
            <a:noFill/>
          </a:ln>
        </p:spPr>
      </p:pic>
      <p:pic>
        <p:nvPicPr>
          <p:cNvPr id="399" name="Google Shape;399;p32"/>
          <p:cNvPicPr preferRelativeResize="0"/>
          <p:nvPr/>
        </p:nvPicPr>
        <p:blipFill rotWithShape="1">
          <a:blip r:embed="rId4">
            <a:alphaModFix/>
          </a:blip>
          <a:srcRect/>
          <a:stretch/>
        </p:blipFill>
        <p:spPr>
          <a:xfrm>
            <a:off x="8017841" y="3834384"/>
            <a:ext cx="3830260" cy="2872695"/>
          </a:xfrm>
          <a:prstGeom prst="rect">
            <a:avLst/>
          </a:prstGeom>
          <a:noFill/>
          <a:ln>
            <a:noFill/>
          </a:ln>
        </p:spPr>
      </p:pic>
      <p:sp>
        <p:nvSpPr>
          <p:cNvPr id="400" name="Google Shape;400;p32"/>
          <p:cNvSpPr txBox="1"/>
          <p:nvPr/>
        </p:nvSpPr>
        <p:spPr>
          <a:xfrm>
            <a:off x="231302" y="970626"/>
            <a:ext cx="7786539" cy="3268000"/>
          </a:xfrm>
          <a:prstGeom prst="rect">
            <a:avLst/>
          </a:prstGeom>
          <a:noFill/>
          <a:ln>
            <a:noFill/>
          </a:ln>
        </p:spPr>
        <p:txBody>
          <a:bodyPr spcFirstLastPara="1" wrap="square" lIns="91425" tIns="45700" rIns="91425" bIns="45700" anchor="t" anchorCtr="0">
            <a:normAutofit/>
          </a:bodyPr>
          <a:lstStyle/>
          <a:p>
            <a:pPr marL="342900" marR="0" lvl="0" indent="-336042" algn="l" rtl="0">
              <a:lnSpc>
                <a:spcPct val="100000"/>
              </a:lnSpc>
              <a:spcBef>
                <a:spcPts val="0"/>
              </a:spcBef>
              <a:spcAft>
                <a:spcPts val="0"/>
              </a:spcAft>
              <a:buClr>
                <a:schemeClr val="accent1"/>
              </a:buClr>
              <a:buSzPct val="79999"/>
              <a:buFont typeface="Noto Sans Symbols"/>
              <a:buChar char="►"/>
            </a:pPr>
            <a:r>
              <a:rPr lang="en-GB" sz="1800" b="0" i="0" u="none" strike="noStrike" cap="none">
                <a:solidFill>
                  <a:schemeClr val="lt1"/>
                </a:solidFill>
                <a:latin typeface="Trebuchet MS"/>
                <a:ea typeface="Trebuchet MS"/>
                <a:cs typeface="Trebuchet MS"/>
                <a:sym typeface="Trebuchet MS"/>
              </a:rPr>
              <a:t>At Llwyncrwn during assemblies we aim to continue delivering a broad and balanced curriculum for our pupils. Assemblies are planned and delivered with the aims of the Curriculum for Wales in mind. The main foci for our assemblies are:</a:t>
            </a:r>
            <a:endParaRPr sz="1400" b="0" i="0" u="none" strike="noStrike" cap="none">
              <a:solidFill>
                <a:srgbClr val="000000"/>
              </a:solidFill>
              <a:latin typeface="Arial"/>
              <a:ea typeface="Arial"/>
              <a:cs typeface="Arial"/>
              <a:sym typeface="Arial"/>
            </a:endParaRPr>
          </a:p>
          <a:p>
            <a:pPr marL="342900" marR="0" lvl="0" indent="-336042" algn="l" rtl="0">
              <a:lnSpc>
                <a:spcPct val="100000"/>
              </a:lnSpc>
              <a:spcBef>
                <a:spcPts val="1000"/>
              </a:spcBef>
              <a:spcAft>
                <a:spcPts val="0"/>
              </a:spcAft>
              <a:buClr>
                <a:schemeClr val="accent1"/>
              </a:buClr>
              <a:buSzPct val="79999"/>
              <a:buFont typeface="Noto Sans Symbols"/>
              <a:buChar char="⭶"/>
            </a:pPr>
            <a:r>
              <a:rPr lang="en-GB" sz="1800" b="0" i="0" u="none" strike="noStrike" cap="none">
                <a:solidFill>
                  <a:schemeClr val="lt1"/>
                </a:solidFill>
                <a:latin typeface="Trebuchet MS"/>
                <a:ea typeface="Trebuchet MS"/>
                <a:cs typeface="Trebuchet MS"/>
                <a:sym typeface="Trebuchet MS"/>
              </a:rPr>
              <a:t>Religion, Values and Ethics</a:t>
            </a:r>
            <a:endParaRPr sz="1400" b="0" i="0" u="none" strike="noStrike" cap="none">
              <a:solidFill>
                <a:srgbClr val="000000"/>
              </a:solidFill>
              <a:latin typeface="Arial"/>
              <a:ea typeface="Arial"/>
              <a:cs typeface="Arial"/>
              <a:sym typeface="Arial"/>
            </a:endParaRPr>
          </a:p>
          <a:p>
            <a:pPr marL="342900" marR="0" lvl="0" indent="-336042" algn="l" rtl="0">
              <a:lnSpc>
                <a:spcPct val="100000"/>
              </a:lnSpc>
              <a:spcBef>
                <a:spcPts val="1000"/>
              </a:spcBef>
              <a:spcAft>
                <a:spcPts val="0"/>
              </a:spcAft>
              <a:buClr>
                <a:schemeClr val="accent1"/>
              </a:buClr>
              <a:buSzPct val="79999"/>
              <a:buFont typeface="Noto Sans Symbols"/>
              <a:buChar char="⭶"/>
            </a:pPr>
            <a:r>
              <a:rPr lang="en-GB" sz="1800" b="0" i="0" u="none" strike="noStrike" cap="none">
                <a:solidFill>
                  <a:schemeClr val="lt1"/>
                </a:solidFill>
                <a:latin typeface="Trebuchet MS"/>
                <a:ea typeface="Trebuchet MS"/>
                <a:cs typeface="Trebuchet MS"/>
                <a:sym typeface="Trebuchet MS"/>
              </a:rPr>
              <a:t>Cynefin and the Welsh language</a:t>
            </a:r>
            <a:endParaRPr sz="1400" b="0" i="0" u="none" strike="noStrike" cap="none">
              <a:solidFill>
                <a:srgbClr val="000000"/>
              </a:solidFill>
              <a:latin typeface="Arial"/>
              <a:ea typeface="Arial"/>
              <a:cs typeface="Arial"/>
              <a:sym typeface="Arial"/>
            </a:endParaRPr>
          </a:p>
          <a:p>
            <a:pPr marL="342900" marR="0" lvl="0" indent="-336042" algn="l" rtl="0">
              <a:lnSpc>
                <a:spcPct val="100000"/>
              </a:lnSpc>
              <a:spcBef>
                <a:spcPts val="1000"/>
              </a:spcBef>
              <a:spcAft>
                <a:spcPts val="0"/>
              </a:spcAft>
              <a:buClr>
                <a:schemeClr val="accent1"/>
              </a:buClr>
              <a:buSzPct val="79999"/>
              <a:buFont typeface="Noto Sans Symbols"/>
              <a:buChar char="⭶"/>
            </a:pPr>
            <a:r>
              <a:rPr lang="en-GB" sz="1800" b="0" i="0" u="none" strike="noStrike" cap="none">
                <a:solidFill>
                  <a:schemeClr val="lt1"/>
                </a:solidFill>
                <a:latin typeface="Trebuchet MS"/>
                <a:ea typeface="Trebuchet MS"/>
                <a:cs typeface="Trebuchet MS"/>
                <a:sym typeface="Trebuchet MS"/>
              </a:rPr>
              <a:t>Children's Rights</a:t>
            </a:r>
            <a:endParaRPr sz="1400" b="0" i="0" u="none" strike="noStrike" cap="none">
              <a:solidFill>
                <a:srgbClr val="000000"/>
              </a:solidFill>
              <a:latin typeface="Arial"/>
              <a:ea typeface="Arial"/>
              <a:cs typeface="Arial"/>
              <a:sym typeface="Arial"/>
            </a:endParaRPr>
          </a:p>
          <a:p>
            <a:pPr marL="342900" marR="0" lvl="0" indent="-336042" algn="l" rtl="0">
              <a:lnSpc>
                <a:spcPct val="100000"/>
              </a:lnSpc>
              <a:spcBef>
                <a:spcPts val="1000"/>
              </a:spcBef>
              <a:spcAft>
                <a:spcPts val="0"/>
              </a:spcAft>
              <a:buClr>
                <a:schemeClr val="accent1"/>
              </a:buClr>
              <a:buSzPct val="79999"/>
              <a:buFont typeface="Noto Sans Symbols"/>
              <a:buChar char="⭶"/>
            </a:pPr>
            <a:r>
              <a:rPr lang="en-GB" sz="1800" b="0" i="0" u="none" strike="noStrike" cap="none">
                <a:solidFill>
                  <a:schemeClr val="lt1"/>
                </a:solidFill>
                <a:latin typeface="Trebuchet MS"/>
                <a:ea typeface="Trebuchet MS"/>
                <a:cs typeface="Trebuchet MS"/>
                <a:sym typeface="Trebuchet MS"/>
              </a:rPr>
              <a:t>Celebrations</a:t>
            </a:r>
            <a:endParaRPr sz="1800" b="0" i="0" u="none" strike="noStrike" cap="none">
              <a:solidFill>
                <a:schemeClr val="lt1"/>
              </a:solidFill>
              <a:latin typeface="Trebuchet MS"/>
              <a:ea typeface="Trebuchet MS"/>
              <a:cs typeface="Trebuchet MS"/>
              <a:sym typeface="Trebuchet MS"/>
            </a:endParaRPr>
          </a:p>
          <a:p>
            <a:pPr marL="342900" marR="0" lvl="0" indent="-342900" algn="l" rtl="0">
              <a:lnSpc>
                <a:spcPct val="100000"/>
              </a:lnSpc>
              <a:spcBef>
                <a:spcPts val="1000"/>
              </a:spcBef>
              <a:spcAft>
                <a:spcPts val="0"/>
              </a:spcAft>
              <a:buClr>
                <a:schemeClr val="accent1"/>
              </a:buClr>
              <a:buSzPct val="100000"/>
              <a:buFont typeface="Trebuchet MS"/>
              <a:buChar char="⭶"/>
            </a:pPr>
            <a:r>
              <a:rPr lang="en-GB" sz="1800" b="0" i="0" u="none" strike="noStrike" cap="none">
                <a:solidFill>
                  <a:schemeClr val="lt1"/>
                </a:solidFill>
                <a:latin typeface="Trebuchet MS"/>
                <a:ea typeface="Trebuchet MS"/>
                <a:cs typeface="Trebuchet MS"/>
                <a:sym typeface="Trebuchet MS"/>
              </a:rPr>
              <a:t>Eco Schools</a:t>
            </a:r>
            <a:endParaRPr sz="1800" b="0" i="0" u="none" strike="noStrike" cap="none">
              <a:solidFill>
                <a:schemeClr val="lt1"/>
              </a:solidFill>
              <a:latin typeface="Trebuchet MS"/>
              <a:ea typeface="Trebuchet MS"/>
              <a:cs typeface="Trebuchet MS"/>
              <a:sym typeface="Trebuchet MS"/>
            </a:endParaRPr>
          </a:p>
          <a:p>
            <a:pPr marL="342900" marR="0" lvl="0" indent="-251459" algn="l" rtl="0">
              <a:lnSpc>
                <a:spcPct val="100000"/>
              </a:lnSpc>
              <a:spcBef>
                <a:spcPts val="1000"/>
              </a:spcBef>
              <a:spcAft>
                <a:spcPts val="0"/>
              </a:spcAft>
              <a:buClr>
                <a:schemeClr val="accent1"/>
              </a:buClr>
              <a:buSzPct val="79999"/>
              <a:buFont typeface="Noto Sans Symbols"/>
              <a:buNone/>
            </a:pPr>
            <a:endParaRPr sz="1800" b="0" i="0" u="none" strike="noStrike" cap="none">
              <a:solidFill>
                <a:schemeClr val="lt1"/>
              </a:solidFill>
              <a:latin typeface="Trebuchet MS"/>
              <a:ea typeface="Trebuchet MS"/>
              <a:cs typeface="Trebuchet MS"/>
              <a:sym typeface="Trebuchet MS"/>
            </a:endParaRPr>
          </a:p>
          <a:p>
            <a:pPr marL="0" marR="0" lvl="0" indent="0" algn="l" rtl="0">
              <a:lnSpc>
                <a:spcPct val="100000"/>
              </a:lnSpc>
              <a:spcBef>
                <a:spcPts val="1000"/>
              </a:spcBef>
              <a:spcAft>
                <a:spcPts val="0"/>
              </a:spcAft>
              <a:buClr>
                <a:schemeClr val="accent1"/>
              </a:buClr>
              <a:buSzPct val="79999"/>
              <a:buFont typeface="Noto Sans Symbols"/>
              <a:buNone/>
            </a:pPr>
            <a:endParaRPr sz="1800" b="0" i="0" u="none" strike="noStrike" cap="none">
              <a:solidFill>
                <a:schemeClr val="lt1"/>
              </a:solidFill>
              <a:latin typeface="Trebuchet MS"/>
              <a:ea typeface="Trebuchet MS"/>
              <a:cs typeface="Trebuchet MS"/>
              <a:sym typeface="Trebuchet MS"/>
            </a:endParaRPr>
          </a:p>
        </p:txBody>
      </p:sp>
      <p:sp>
        <p:nvSpPr>
          <p:cNvPr id="401" name="Google Shape;401;p32"/>
          <p:cNvSpPr txBox="1"/>
          <p:nvPr/>
        </p:nvSpPr>
        <p:spPr>
          <a:xfrm>
            <a:off x="231301" y="4051762"/>
            <a:ext cx="7786539" cy="3880773"/>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100000"/>
              </a:lnSpc>
              <a:spcBef>
                <a:spcPts val="0"/>
              </a:spcBef>
              <a:spcAft>
                <a:spcPts val="0"/>
              </a:spcAft>
              <a:buClr>
                <a:schemeClr val="accent1"/>
              </a:buClr>
              <a:buSzPts val="1440"/>
              <a:buFont typeface="Noto Sans Symbols"/>
              <a:buChar char="►"/>
            </a:pPr>
            <a:r>
              <a:rPr lang="en-GB" sz="1800" b="0" i="0" u="none" strike="noStrike" cap="none">
                <a:solidFill>
                  <a:schemeClr val="lt1"/>
                </a:solidFill>
                <a:latin typeface="Trebuchet MS"/>
                <a:ea typeface="Trebuchet MS"/>
                <a:cs typeface="Trebuchet MS"/>
                <a:sym typeface="Trebuchet MS"/>
              </a:rPr>
              <a:t>In addition to staff assemblies, the above foci are also addressed by members of the community and external organisations attending the school to work alongside our children. </a:t>
            </a:r>
            <a:endParaRPr sz="1400" b="0" i="0" u="none" strike="noStrike" cap="none">
              <a:solidFill>
                <a:srgbClr val="000000"/>
              </a:solidFill>
              <a:latin typeface="Arial"/>
              <a:ea typeface="Arial"/>
              <a:cs typeface="Arial"/>
              <a:sym typeface="Arial"/>
            </a:endParaRPr>
          </a:p>
          <a:p>
            <a:pPr marL="342900" marR="0" lvl="0" indent="-342900" algn="l" rtl="0">
              <a:lnSpc>
                <a:spcPct val="100000"/>
              </a:lnSpc>
              <a:spcBef>
                <a:spcPts val="1000"/>
              </a:spcBef>
              <a:spcAft>
                <a:spcPts val="0"/>
              </a:spcAft>
              <a:buClr>
                <a:schemeClr val="accent1"/>
              </a:buClr>
              <a:buSzPts val="1440"/>
              <a:buFont typeface="Noto Sans Symbols"/>
              <a:buChar char="►"/>
            </a:pPr>
            <a:r>
              <a:rPr lang="en-GB" sz="1800" b="0" i="0" u="none" strike="noStrike" cap="none">
                <a:solidFill>
                  <a:schemeClr val="lt1"/>
                </a:solidFill>
                <a:latin typeface="Trebuchet MS"/>
                <a:ea typeface="Trebuchet MS"/>
                <a:cs typeface="Trebuchet MS"/>
                <a:sym typeface="Trebuchet MS"/>
              </a:rPr>
              <a:t>As part of our strong and ongoing commitment to pupil voice, children are also given opportunities to deliver assemblies to aid the above purposes.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1000"/>
              </a:spcBef>
              <a:spcAft>
                <a:spcPts val="0"/>
              </a:spcAft>
              <a:buClr>
                <a:schemeClr val="accent1"/>
              </a:buClr>
              <a:buSzPts val="1440"/>
              <a:buFont typeface="Noto Sans Symbols"/>
              <a:buNone/>
            </a:pPr>
            <a:endParaRPr sz="1800" b="0" i="0" u="none" strike="noStrike" cap="none">
              <a:solidFill>
                <a:schemeClr val="lt1"/>
              </a:solidFill>
              <a:latin typeface="Trebuchet MS"/>
              <a:ea typeface="Trebuchet MS"/>
              <a:cs typeface="Trebuchet MS"/>
              <a:sym typeface="Trebuchet M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43"/>
          <p:cNvSpPr txBox="1">
            <a:spLocks noGrp="1"/>
          </p:cNvSpPr>
          <p:nvPr>
            <p:ph type="title"/>
          </p:nvPr>
        </p:nvSpPr>
        <p:spPr>
          <a:xfrm>
            <a:off x="-1562101" y="120188"/>
            <a:ext cx="11791950" cy="1320800"/>
          </a:xfrm>
          <a:prstGeom prst="rect">
            <a:avLst/>
          </a:prstGeom>
          <a:noFill/>
          <a:ln>
            <a:noFill/>
          </a:ln>
        </p:spPr>
        <p:txBody>
          <a:bodyPr spcFirstLastPara="1" wrap="square" lIns="91425" tIns="45700" rIns="91425" bIns="45700" anchor="t" anchorCtr="0">
            <a:normAutofit/>
          </a:bodyPr>
          <a:lstStyle/>
          <a:p>
            <a:pPr marL="0" lvl="0" indent="0" algn="ctr" rtl="0">
              <a:lnSpc>
                <a:spcPct val="100000"/>
              </a:lnSpc>
              <a:spcBef>
                <a:spcPts val="0"/>
              </a:spcBef>
              <a:spcAft>
                <a:spcPts val="0"/>
              </a:spcAft>
              <a:buClr>
                <a:schemeClr val="accent1"/>
              </a:buClr>
              <a:buSzPts val="3600"/>
              <a:buFont typeface="Trebuchet MS"/>
              <a:buNone/>
            </a:pPr>
            <a:r>
              <a:rPr lang="en-GB" b="1"/>
              <a:t>Whole School Approach to </a:t>
            </a:r>
            <a:br>
              <a:rPr lang="en-GB" b="1"/>
            </a:br>
            <a:r>
              <a:rPr lang="en-GB" b="1"/>
              <a:t>Emotional &amp; Mental Well-being</a:t>
            </a:r>
            <a:endParaRPr/>
          </a:p>
        </p:txBody>
      </p:sp>
      <p:sp>
        <p:nvSpPr>
          <p:cNvPr id="407" name="Google Shape;407;p43"/>
          <p:cNvSpPr txBox="1">
            <a:spLocks noGrp="1"/>
          </p:cNvSpPr>
          <p:nvPr>
            <p:ph type="body" idx="1"/>
          </p:nvPr>
        </p:nvSpPr>
        <p:spPr>
          <a:xfrm>
            <a:off x="724958" y="1488613"/>
            <a:ext cx="9504891" cy="5160762"/>
          </a:xfrm>
          <a:prstGeom prst="rect">
            <a:avLst/>
          </a:prstGeom>
          <a:noFill/>
          <a:ln>
            <a:noFill/>
          </a:ln>
        </p:spPr>
        <p:txBody>
          <a:bodyPr spcFirstLastPara="1" wrap="square" lIns="91425" tIns="45700" rIns="91425" bIns="45700" anchor="t" anchorCtr="0">
            <a:normAutofit lnSpcReduction="10000"/>
          </a:bodyPr>
          <a:lstStyle/>
          <a:p>
            <a:pPr marL="342900" lvl="0" indent="-342900" algn="l" rtl="0">
              <a:lnSpc>
                <a:spcPct val="100000"/>
              </a:lnSpc>
              <a:spcBef>
                <a:spcPts val="0"/>
              </a:spcBef>
              <a:spcAft>
                <a:spcPts val="0"/>
              </a:spcAft>
              <a:buSzPts val="1440"/>
              <a:buChar char="►"/>
            </a:pPr>
            <a:r>
              <a:rPr lang="en-GB">
                <a:solidFill>
                  <a:schemeClr val="lt1"/>
                </a:solidFill>
              </a:rPr>
              <a:t>At Llwyncrwn, we aim to promote positive emotional and mental well-being for our whole school community (pupils, staff, parents and carers), and recognise how important emotional and mental well-being is to our lives in just the same way as physical health. We recognise that pupils and staffs’ emotional and mental well-being is a crucial factor in their overall wellbeing and can affect their teaching, learning and achievement. All pupils and staff go through ‘ups and downs’ during their time at school and some face significant life events.</a:t>
            </a:r>
            <a:endParaRPr/>
          </a:p>
          <a:p>
            <a:pPr marL="342900" lvl="0" indent="-342900" algn="l" rtl="0">
              <a:lnSpc>
                <a:spcPct val="100000"/>
              </a:lnSpc>
              <a:spcBef>
                <a:spcPts val="1000"/>
              </a:spcBef>
              <a:spcAft>
                <a:spcPts val="0"/>
              </a:spcAft>
              <a:buSzPts val="1440"/>
              <a:buChar char="►"/>
            </a:pPr>
            <a:r>
              <a:rPr lang="en-GB">
                <a:solidFill>
                  <a:schemeClr val="lt1"/>
                </a:solidFill>
              </a:rPr>
              <a:t>To promote and nurture emotional and mental well-being in our school we:</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provide individual and small group ELSA support</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have a school therapy dog to support pupil well-being</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are a Trauma Informed School</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use Restorative Approaches</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are a PERMA school</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are a SHINE pilot school</a:t>
            </a:r>
            <a:endParaRPr/>
          </a:p>
          <a:p>
            <a:pPr marL="342900" lvl="0" indent="-342900" algn="l" rtl="0">
              <a:lnSpc>
                <a:spcPct val="100000"/>
              </a:lnSpc>
              <a:spcBef>
                <a:spcPts val="1000"/>
              </a:spcBef>
              <a:spcAft>
                <a:spcPts val="0"/>
              </a:spcAft>
              <a:buSzPts val="1440"/>
              <a:buFont typeface="Trebuchet MS"/>
              <a:buChar char="-"/>
            </a:pPr>
            <a:r>
              <a:rPr lang="en-GB">
                <a:solidFill>
                  <a:schemeClr val="lt1"/>
                </a:solidFill>
              </a:rPr>
              <a:t>support staff well-being through CARI</a:t>
            </a:r>
            <a:endParaRPr/>
          </a:p>
          <a:p>
            <a:pPr marL="342900" lvl="0" indent="-251459" algn="l" rtl="0">
              <a:lnSpc>
                <a:spcPct val="100000"/>
              </a:lnSpc>
              <a:spcBef>
                <a:spcPts val="1000"/>
              </a:spcBef>
              <a:spcAft>
                <a:spcPts val="0"/>
              </a:spcAft>
              <a:buSzPts val="1440"/>
              <a:buFont typeface="Trebuchet MS"/>
              <a:buNone/>
            </a:pPr>
            <a:endParaRPr>
              <a:solidFill>
                <a:schemeClr val="lt1"/>
              </a:solidFill>
            </a:endParaRPr>
          </a:p>
          <a:p>
            <a:pPr marL="342900" lvl="0" indent="-251459" algn="l" rtl="0">
              <a:lnSpc>
                <a:spcPct val="100000"/>
              </a:lnSpc>
              <a:spcBef>
                <a:spcPts val="1000"/>
              </a:spcBef>
              <a:spcAft>
                <a:spcPts val="0"/>
              </a:spcAft>
              <a:buSzPts val="1440"/>
              <a:buFont typeface="Trebuchet MS"/>
              <a:buNone/>
            </a:pPr>
            <a:endParaRPr>
              <a:solidFill>
                <a:schemeClr val="lt1"/>
              </a:solidFill>
            </a:endParaRPr>
          </a:p>
          <a:p>
            <a:pPr marL="342900" lvl="0" indent="-251459" algn="l" rtl="0">
              <a:lnSpc>
                <a:spcPct val="100000"/>
              </a:lnSpc>
              <a:spcBef>
                <a:spcPts val="1000"/>
              </a:spcBef>
              <a:spcAft>
                <a:spcPts val="0"/>
              </a:spcAft>
              <a:buSzPts val="1440"/>
              <a:buFont typeface="Trebuchet MS"/>
              <a:buNone/>
            </a:pPr>
            <a:endParaRPr>
              <a:solidFill>
                <a:schemeClr val="lt1"/>
              </a:solidFill>
            </a:endParaRPr>
          </a:p>
        </p:txBody>
      </p:sp>
      <p:pic>
        <p:nvPicPr>
          <p:cNvPr id="408" name="Google Shape;408;p43"/>
          <p:cNvPicPr preferRelativeResize="0"/>
          <p:nvPr/>
        </p:nvPicPr>
        <p:blipFill rotWithShape="1">
          <a:blip r:embed="rId3">
            <a:alphaModFix/>
          </a:blip>
          <a:srcRect l="37063" t="31715" r="18808" b="32686"/>
          <a:stretch/>
        </p:blipFill>
        <p:spPr>
          <a:xfrm>
            <a:off x="8575830" y="60094"/>
            <a:ext cx="3175413" cy="1440988"/>
          </a:xfrm>
          <a:prstGeom prst="rect">
            <a:avLst/>
          </a:prstGeom>
          <a:noFill/>
          <a:ln>
            <a:noFill/>
          </a:ln>
        </p:spPr>
      </p:pic>
      <p:pic>
        <p:nvPicPr>
          <p:cNvPr id="409" name="Google Shape;409;p43"/>
          <p:cNvPicPr preferRelativeResize="0"/>
          <p:nvPr/>
        </p:nvPicPr>
        <p:blipFill rotWithShape="1">
          <a:blip r:embed="rId4">
            <a:alphaModFix/>
          </a:blip>
          <a:srcRect l="58877" t="3285" r="8389" b="66007"/>
          <a:stretch/>
        </p:blipFill>
        <p:spPr>
          <a:xfrm>
            <a:off x="7855230" y="4264886"/>
            <a:ext cx="3611812" cy="243211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3"/>
        <p:cNvGrpSpPr/>
        <p:nvPr/>
      </p:nvGrpSpPr>
      <p:grpSpPr>
        <a:xfrm>
          <a:off x="0" y="0"/>
          <a:ext cx="0" cy="0"/>
          <a:chOff x="0" y="0"/>
          <a:chExt cx="0" cy="0"/>
        </a:xfrm>
      </p:grpSpPr>
      <p:pic>
        <p:nvPicPr>
          <p:cNvPr id="414" name="Google Shape;414;p44"/>
          <p:cNvPicPr preferRelativeResize="0"/>
          <p:nvPr/>
        </p:nvPicPr>
        <p:blipFill rotWithShape="1">
          <a:blip r:embed="rId3">
            <a:alphaModFix/>
          </a:blip>
          <a:srcRect l="30235" t="19028" r="15469" b="13333"/>
          <a:stretch/>
        </p:blipFill>
        <p:spPr>
          <a:xfrm>
            <a:off x="1533312" y="101760"/>
            <a:ext cx="9496640" cy="665448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p45"/>
          <p:cNvSpPr txBox="1">
            <a:spLocks noGrp="1"/>
          </p:cNvSpPr>
          <p:nvPr>
            <p:ph type="title"/>
          </p:nvPr>
        </p:nvSpPr>
        <p:spPr>
          <a:xfrm>
            <a:off x="4259638" y="138483"/>
            <a:ext cx="3672724" cy="13208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accent1"/>
              </a:buClr>
              <a:buSzPts val="3600"/>
              <a:buFont typeface="Trebuchet MS"/>
              <a:buNone/>
            </a:pPr>
            <a:r>
              <a:rPr lang="en-GB"/>
              <a:t>Family Support</a:t>
            </a:r>
            <a:endParaRPr/>
          </a:p>
        </p:txBody>
      </p:sp>
      <p:sp>
        <p:nvSpPr>
          <p:cNvPr id="420" name="Google Shape;420;p45"/>
          <p:cNvSpPr txBox="1">
            <a:spLocks noGrp="1"/>
          </p:cNvSpPr>
          <p:nvPr>
            <p:ph type="body" idx="1"/>
          </p:nvPr>
        </p:nvSpPr>
        <p:spPr>
          <a:xfrm>
            <a:off x="650701" y="1044729"/>
            <a:ext cx="7365835" cy="3880773"/>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SzPts val="1440"/>
              <a:buChar char="►"/>
            </a:pPr>
            <a:r>
              <a:rPr lang="en-GB">
                <a:solidFill>
                  <a:schemeClr val="lt1"/>
                </a:solidFill>
              </a:rPr>
              <a:t>At Llwyncrwn we have appointed a school Family Liaison Officer (FLO) after identifying the need to offer support to our families. The FLO works to provide pastoral support to parents/carers to help with any issues that they may have in supporting children both at home and in school. The FLO works to encourage parental involvement within the school, signposting to agencies (where appropriate) and supporting children in school. As well as this the FLO works to help improve attendance and wellbeing throughout the school. </a:t>
            </a:r>
            <a:endParaRPr/>
          </a:p>
          <a:p>
            <a:pPr marL="342900" lvl="0" indent="-342900" algn="l" rtl="0">
              <a:lnSpc>
                <a:spcPct val="100000"/>
              </a:lnSpc>
              <a:spcBef>
                <a:spcPts val="1000"/>
              </a:spcBef>
              <a:spcAft>
                <a:spcPts val="0"/>
              </a:spcAft>
              <a:buSzPts val="1440"/>
              <a:buChar char="►"/>
            </a:pPr>
            <a:r>
              <a:rPr lang="en-GB">
                <a:solidFill>
                  <a:schemeClr val="lt1"/>
                </a:solidFill>
              </a:rPr>
              <a:t>Should any parents have personal concerns or a school related issue, then the FLO offers support. The FLO has access to a number of agencies who may be able to provide assistance to families.</a:t>
            </a:r>
            <a:endParaRPr/>
          </a:p>
          <a:p>
            <a:pPr marL="342900" lvl="0" indent="-342900" algn="l" rtl="0">
              <a:lnSpc>
                <a:spcPct val="100000"/>
              </a:lnSpc>
              <a:spcBef>
                <a:spcPts val="1000"/>
              </a:spcBef>
              <a:spcAft>
                <a:spcPts val="0"/>
              </a:spcAft>
              <a:buSzPts val="1440"/>
              <a:buChar char="►"/>
            </a:pPr>
            <a:r>
              <a:rPr lang="en-GB">
                <a:solidFill>
                  <a:schemeClr val="lt1"/>
                </a:solidFill>
              </a:rPr>
              <a:t>The FLO also liaises with all school staff where necessary and appropriate, always in the best interests of the children and their families. The FLO works impartially and confidentially in a non-judgemental manner, providing an understanding “listening ear.” </a:t>
            </a:r>
            <a:endParaRPr/>
          </a:p>
        </p:txBody>
      </p:sp>
      <p:pic>
        <p:nvPicPr>
          <p:cNvPr id="421" name="Google Shape;421;p45"/>
          <p:cNvPicPr preferRelativeResize="0"/>
          <p:nvPr/>
        </p:nvPicPr>
        <p:blipFill rotWithShape="1">
          <a:blip r:embed="rId3">
            <a:alphaModFix/>
          </a:blip>
          <a:srcRect l="58877" t="3285" r="8389" b="66007"/>
          <a:stretch/>
        </p:blipFill>
        <p:spPr>
          <a:xfrm>
            <a:off x="8282866" y="3709445"/>
            <a:ext cx="3611812" cy="2432114"/>
          </a:xfrm>
          <a:prstGeom prst="rect">
            <a:avLst/>
          </a:prstGeom>
          <a:noFill/>
          <a:ln>
            <a:noFill/>
          </a:ln>
        </p:spPr>
      </p:pic>
      <p:pic>
        <p:nvPicPr>
          <p:cNvPr id="422" name="Google Shape;422;p45"/>
          <p:cNvPicPr preferRelativeResize="0"/>
          <p:nvPr/>
        </p:nvPicPr>
        <p:blipFill rotWithShape="1">
          <a:blip r:embed="rId4">
            <a:alphaModFix/>
          </a:blip>
          <a:srcRect l="32621" t="55506" r="39854" b="16894"/>
          <a:stretch/>
        </p:blipFill>
        <p:spPr>
          <a:xfrm>
            <a:off x="8282865" y="1669002"/>
            <a:ext cx="3617381" cy="2040444"/>
          </a:xfrm>
          <a:prstGeom prst="rect">
            <a:avLst/>
          </a:prstGeom>
          <a:noFill/>
          <a:ln>
            <a:noFill/>
          </a:ln>
        </p:spPr>
      </p:pic>
    </p:spTree>
  </p:cSld>
  <p:clrMapOvr>
    <a:masterClrMapping/>
  </p:clrMapOvr>
</p:sld>
</file>

<file path=ppt/theme/theme1.xml><?xml version="1.0" encoding="utf-8"?>
<a:theme xmlns:a="http://schemas.openxmlformats.org/drawingml/2006/main"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2016</Words>
  <Application>Microsoft Office PowerPoint</Application>
  <PresentationFormat>Widescreen</PresentationFormat>
  <Paragraphs>157</Paragraphs>
  <Slides>25</Slides>
  <Notes>25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Noto Sans Symbols</vt:lpstr>
      <vt:lpstr>Trebuchet MS</vt:lpstr>
      <vt:lpstr>Facet</vt:lpstr>
      <vt:lpstr>Llwyncrwn Primary School  Llais Llwyncrwn -      Our Curriculum</vt:lpstr>
      <vt:lpstr>Mission Statement</vt:lpstr>
      <vt:lpstr>PowerPoint Presentation</vt:lpstr>
      <vt:lpstr>Vision and Values</vt:lpstr>
      <vt:lpstr>Croeso i Ysgol Llwyncrwn</vt:lpstr>
      <vt:lpstr>Curriculum for Wales 2022</vt:lpstr>
      <vt:lpstr>Four Purposes</vt:lpstr>
      <vt:lpstr>PowerPoint Presentation</vt:lpstr>
      <vt:lpstr>PowerPoint Presentation</vt:lpstr>
      <vt:lpstr>PowerPoint Presentation</vt:lpstr>
      <vt:lpstr>PowerPoint Presentation</vt:lpstr>
      <vt:lpstr>12 Pedagogical Principles</vt:lpstr>
      <vt:lpstr>PowerPoint Presentation</vt:lpstr>
      <vt:lpstr>Six Areas of Learning and Experience (AoLEs)</vt:lpstr>
      <vt:lpstr>Areas of learning and what they mean for our pupils…</vt:lpstr>
      <vt:lpstr>Long-term Curriculum Planning</vt:lpstr>
      <vt:lpstr>Whole School Topics</vt:lpstr>
      <vt:lpstr>Assessment and Progression</vt:lpstr>
      <vt:lpstr>Five principles of progression underpin progression across all Areas.</vt:lpstr>
      <vt:lpstr>Curriculum Review</vt:lpstr>
      <vt:lpstr>Inclusion</vt:lpstr>
      <vt:lpstr>Assemblies</vt:lpstr>
      <vt:lpstr>Whole School Approach to  Emotional &amp; Mental Well-being</vt:lpstr>
      <vt:lpstr>PowerPoint Presentation</vt:lpstr>
      <vt:lpstr>Family Support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Llwyncrwn Primary School  Llais Llwyncrwn -      Our Curriculum</dc:title>
  <dc:creator>Joseph Morgan</dc:creator>
  <cp:lastModifiedBy>Claire Charles</cp:lastModifiedBy>
  <cp:revision>2</cp:revision>
  <dcterms:created xsi:type="dcterms:W3CDTF">2022-06-08T08:20:10Z</dcterms:created>
  <dcterms:modified xsi:type="dcterms:W3CDTF">2022-07-11T11:27:01Z</dcterms:modified>
</cp:coreProperties>
</file>